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9" r:id="rId2"/>
    <p:sldId id="260" r:id="rId3"/>
    <p:sldId id="277" r:id="rId4"/>
    <p:sldId id="278" r:id="rId5"/>
    <p:sldId id="257" r:id="rId6"/>
    <p:sldId id="258" r:id="rId7"/>
    <p:sldId id="267" r:id="rId8"/>
    <p:sldId id="268" r:id="rId9"/>
    <p:sldId id="272" r:id="rId10"/>
    <p:sldId id="273" r:id="rId11"/>
    <p:sldId id="261" r:id="rId12"/>
    <p:sldId id="263" r:id="rId13"/>
    <p:sldId id="264" r:id="rId14"/>
    <p:sldId id="265" r:id="rId15"/>
    <p:sldId id="262" r:id="rId16"/>
    <p:sldId id="266" r:id="rId17"/>
    <p:sldId id="269" r:id="rId18"/>
    <p:sldId id="274" r:id="rId19"/>
    <p:sldId id="270" r:id="rId20"/>
    <p:sldId id="271" r:id="rId21"/>
    <p:sldId id="280" r:id="rId22"/>
    <p:sldId id="275" r:id="rId23"/>
    <p:sldId id="276" r:id="rId24"/>
    <p:sldId id="279"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C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508453-A3DF-EB4C-B32D-2B476869B5B7}" v="23" dt="2021-04-19T04:21:50.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56180"/>
  </p:normalViewPr>
  <p:slideViewPr>
    <p:cSldViewPr snapToGrid="0" snapToObjects="1">
      <p:cViewPr varScale="1">
        <p:scale>
          <a:sx n="65" d="100"/>
          <a:sy n="65" d="100"/>
        </p:scale>
        <p:origin x="15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Ahn" userId="6ada4ecb-8030-4306-a517-411117de11e2" providerId="ADAL" clId="{FC508453-A3DF-EB4C-B32D-2B476869B5B7}"/>
    <pc:docChg chg="custSel addSld delSld modSld sldOrd">
      <pc:chgData name="Jamie Ahn" userId="6ada4ecb-8030-4306-a517-411117de11e2" providerId="ADAL" clId="{FC508453-A3DF-EB4C-B32D-2B476869B5B7}" dt="2021-04-19T04:22:03.889" v="3781" actId="20577"/>
      <pc:docMkLst>
        <pc:docMk/>
      </pc:docMkLst>
      <pc:sldChg chg="modSp mod modNotesTx">
        <pc:chgData name="Jamie Ahn" userId="6ada4ecb-8030-4306-a517-411117de11e2" providerId="ADAL" clId="{FC508453-A3DF-EB4C-B32D-2B476869B5B7}" dt="2021-04-19T04:03:15.974" v="977" actId="20577"/>
        <pc:sldMkLst>
          <pc:docMk/>
          <pc:sldMk cId="1761625725" sldId="257"/>
        </pc:sldMkLst>
        <pc:spChg chg="mod">
          <ac:chgData name="Jamie Ahn" userId="6ada4ecb-8030-4306-a517-411117de11e2" providerId="ADAL" clId="{FC508453-A3DF-EB4C-B32D-2B476869B5B7}" dt="2021-04-19T04:03:15.974" v="977" actId="20577"/>
          <ac:spMkLst>
            <pc:docMk/>
            <pc:sldMk cId="1761625725" sldId="257"/>
            <ac:spMk id="3" creationId="{00000000-0000-0000-0000-000000000000}"/>
          </ac:spMkLst>
        </pc:spChg>
      </pc:sldChg>
      <pc:sldChg chg="modNotesTx">
        <pc:chgData name="Jamie Ahn" userId="6ada4ecb-8030-4306-a517-411117de11e2" providerId="ADAL" clId="{FC508453-A3DF-EB4C-B32D-2B476869B5B7}" dt="2021-04-19T04:03:34.591" v="978" actId="20577"/>
        <pc:sldMkLst>
          <pc:docMk/>
          <pc:sldMk cId="1321175509" sldId="258"/>
        </pc:sldMkLst>
      </pc:sldChg>
      <pc:sldChg chg="modNotesTx">
        <pc:chgData name="Jamie Ahn" userId="6ada4ecb-8030-4306-a517-411117de11e2" providerId="ADAL" clId="{FC508453-A3DF-EB4C-B32D-2B476869B5B7}" dt="2021-04-19T03:57:53.999" v="154" actId="20577"/>
        <pc:sldMkLst>
          <pc:docMk/>
          <pc:sldMk cId="1169658111" sldId="259"/>
        </pc:sldMkLst>
      </pc:sldChg>
      <pc:sldChg chg="modNotesTx">
        <pc:chgData name="Jamie Ahn" userId="6ada4ecb-8030-4306-a517-411117de11e2" providerId="ADAL" clId="{FC508453-A3DF-EB4C-B32D-2B476869B5B7}" dt="2021-04-19T03:58:15.416" v="237" actId="20577"/>
        <pc:sldMkLst>
          <pc:docMk/>
          <pc:sldMk cId="3578275216" sldId="260"/>
        </pc:sldMkLst>
      </pc:sldChg>
      <pc:sldChg chg="modSp mod">
        <pc:chgData name="Jamie Ahn" userId="6ada4ecb-8030-4306-a517-411117de11e2" providerId="ADAL" clId="{FC508453-A3DF-EB4C-B32D-2B476869B5B7}" dt="2021-04-19T04:11:09.344" v="2087" actId="20577"/>
        <pc:sldMkLst>
          <pc:docMk/>
          <pc:sldMk cId="1763067569" sldId="261"/>
        </pc:sldMkLst>
        <pc:spChg chg="mod">
          <ac:chgData name="Jamie Ahn" userId="6ada4ecb-8030-4306-a517-411117de11e2" providerId="ADAL" clId="{FC508453-A3DF-EB4C-B32D-2B476869B5B7}" dt="2021-04-19T04:11:09.344" v="2087" actId="20577"/>
          <ac:spMkLst>
            <pc:docMk/>
            <pc:sldMk cId="1763067569" sldId="261"/>
            <ac:spMk id="3" creationId="{B03EC0A4-57CD-5B4B-A149-2A40B7A284A5}"/>
          </ac:spMkLst>
        </pc:spChg>
      </pc:sldChg>
      <pc:sldChg chg="modSp mod modNotesTx">
        <pc:chgData name="Jamie Ahn" userId="6ada4ecb-8030-4306-a517-411117de11e2" providerId="ADAL" clId="{FC508453-A3DF-EB4C-B32D-2B476869B5B7}" dt="2021-04-19T04:14:41.309" v="2632" actId="20577"/>
        <pc:sldMkLst>
          <pc:docMk/>
          <pc:sldMk cId="3539207389" sldId="262"/>
        </pc:sldMkLst>
        <pc:spChg chg="mod">
          <ac:chgData name="Jamie Ahn" userId="6ada4ecb-8030-4306-a517-411117de11e2" providerId="ADAL" clId="{FC508453-A3DF-EB4C-B32D-2B476869B5B7}" dt="2021-04-19T04:14:36.402" v="2615" actId="20577"/>
          <ac:spMkLst>
            <pc:docMk/>
            <pc:sldMk cId="3539207389" sldId="262"/>
            <ac:spMk id="3" creationId="{F0A81066-01B0-564E-8633-D703B93554AF}"/>
          </ac:spMkLst>
        </pc:spChg>
      </pc:sldChg>
      <pc:sldChg chg="modNotesTx">
        <pc:chgData name="Jamie Ahn" userId="6ada4ecb-8030-4306-a517-411117de11e2" providerId="ADAL" clId="{FC508453-A3DF-EB4C-B32D-2B476869B5B7}" dt="2021-04-19T04:12:50.098" v="2287" actId="113"/>
        <pc:sldMkLst>
          <pc:docMk/>
          <pc:sldMk cId="2333245790" sldId="264"/>
        </pc:sldMkLst>
      </pc:sldChg>
      <pc:sldChg chg="modSp mod modNotesTx">
        <pc:chgData name="Jamie Ahn" userId="6ada4ecb-8030-4306-a517-411117de11e2" providerId="ADAL" clId="{FC508453-A3DF-EB4C-B32D-2B476869B5B7}" dt="2021-04-19T04:13:46.841" v="2445" actId="113"/>
        <pc:sldMkLst>
          <pc:docMk/>
          <pc:sldMk cId="1784043629" sldId="265"/>
        </pc:sldMkLst>
        <pc:spChg chg="mod">
          <ac:chgData name="Jamie Ahn" userId="6ada4ecb-8030-4306-a517-411117de11e2" providerId="ADAL" clId="{FC508453-A3DF-EB4C-B32D-2B476869B5B7}" dt="2021-04-19T04:13:32.868" v="2443" actId="20577"/>
          <ac:spMkLst>
            <pc:docMk/>
            <pc:sldMk cId="1784043629" sldId="265"/>
            <ac:spMk id="3" creationId="{108C1132-65EC-074F-9883-8B48B33A7F86}"/>
          </ac:spMkLst>
        </pc:spChg>
      </pc:sldChg>
      <pc:sldChg chg="modNotesTx">
        <pc:chgData name="Jamie Ahn" userId="6ada4ecb-8030-4306-a517-411117de11e2" providerId="ADAL" clId="{FC508453-A3DF-EB4C-B32D-2B476869B5B7}" dt="2021-04-19T04:14:59.784" v="2650" actId="12"/>
        <pc:sldMkLst>
          <pc:docMk/>
          <pc:sldMk cId="2226992613" sldId="266"/>
        </pc:sldMkLst>
      </pc:sldChg>
      <pc:sldChg chg="modSp mod modNotesTx">
        <pc:chgData name="Jamie Ahn" userId="6ada4ecb-8030-4306-a517-411117de11e2" providerId="ADAL" clId="{FC508453-A3DF-EB4C-B32D-2B476869B5B7}" dt="2021-04-19T04:04:25.627" v="989" actId="20577"/>
        <pc:sldMkLst>
          <pc:docMk/>
          <pc:sldMk cId="4015221798" sldId="267"/>
        </pc:sldMkLst>
        <pc:spChg chg="mod">
          <ac:chgData name="Jamie Ahn" userId="6ada4ecb-8030-4306-a517-411117de11e2" providerId="ADAL" clId="{FC508453-A3DF-EB4C-B32D-2B476869B5B7}" dt="2021-04-19T04:04:03.378" v="986" actId="5793"/>
          <ac:spMkLst>
            <pc:docMk/>
            <pc:sldMk cId="4015221798" sldId="267"/>
            <ac:spMk id="3" creationId="{EC03C878-E364-5B47-8B2B-20BC7299EE63}"/>
          </ac:spMkLst>
        </pc:spChg>
      </pc:sldChg>
      <pc:sldChg chg="modNotesTx">
        <pc:chgData name="Jamie Ahn" userId="6ada4ecb-8030-4306-a517-411117de11e2" providerId="ADAL" clId="{FC508453-A3DF-EB4C-B32D-2B476869B5B7}" dt="2021-04-19T04:05:41.253" v="1318" actId="20577"/>
        <pc:sldMkLst>
          <pc:docMk/>
          <pc:sldMk cId="3688693290" sldId="268"/>
        </pc:sldMkLst>
      </pc:sldChg>
      <pc:sldChg chg="modSp mod modNotesTx">
        <pc:chgData name="Jamie Ahn" userId="6ada4ecb-8030-4306-a517-411117de11e2" providerId="ADAL" clId="{FC508453-A3DF-EB4C-B32D-2B476869B5B7}" dt="2021-04-19T04:17:43.273" v="3049" actId="12"/>
        <pc:sldMkLst>
          <pc:docMk/>
          <pc:sldMk cId="2942032935" sldId="269"/>
        </pc:sldMkLst>
        <pc:spChg chg="mod">
          <ac:chgData name="Jamie Ahn" userId="6ada4ecb-8030-4306-a517-411117de11e2" providerId="ADAL" clId="{FC508453-A3DF-EB4C-B32D-2B476869B5B7}" dt="2021-04-19T04:17:43.273" v="3049" actId="12"/>
          <ac:spMkLst>
            <pc:docMk/>
            <pc:sldMk cId="2942032935" sldId="269"/>
            <ac:spMk id="3" creationId="{0D2D4A61-5967-7E4F-AF6F-B5CD293DA977}"/>
          </ac:spMkLst>
        </pc:spChg>
      </pc:sldChg>
      <pc:sldChg chg="modSp mod modNotesTx">
        <pc:chgData name="Jamie Ahn" userId="6ada4ecb-8030-4306-a517-411117de11e2" providerId="ADAL" clId="{FC508453-A3DF-EB4C-B32D-2B476869B5B7}" dt="2021-04-19T04:20:06.269" v="3444" actId="20577"/>
        <pc:sldMkLst>
          <pc:docMk/>
          <pc:sldMk cId="1533886131" sldId="270"/>
        </pc:sldMkLst>
        <pc:spChg chg="mod">
          <ac:chgData name="Jamie Ahn" userId="6ada4ecb-8030-4306-a517-411117de11e2" providerId="ADAL" clId="{FC508453-A3DF-EB4C-B32D-2B476869B5B7}" dt="2021-04-19T04:18:48.030" v="3260" actId="20577"/>
          <ac:spMkLst>
            <pc:docMk/>
            <pc:sldMk cId="1533886131" sldId="270"/>
            <ac:spMk id="2" creationId="{6FC1568B-04E2-E94B-8776-1E3A1A03A36C}"/>
          </ac:spMkLst>
        </pc:spChg>
        <pc:spChg chg="mod">
          <ac:chgData name="Jamie Ahn" userId="6ada4ecb-8030-4306-a517-411117de11e2" providerId="ADAL" clId="{FC508453-A3DF-EB4C-B32D-2B476869B5B7}" dt="2021-04-19T04:19:18.605" v="3291" actId="20577"/>
          <ac:spMkLst>
            <pc:docMk/>
            <pc:sldMk cId="1533886131" sldId="270"/>
            <ac:spMk id="3" creationId="{B32E4E45-1F29-7B47-B738-06E7A96A3642}"/>
          </ac:spMkLst>
        </pc:spChg>
      </pc:sldChg>
      <pc:sldChg chg="modSp mod modNotesTx">
        <pc:chgData name="Jamie Ahn" userId="6ada4ecb-8030-4306-a517-411117de11e2" providerId="ADAL" clId="{FC508453-A3DF-EB4C-B32D-2B476869B5B7}" dt="2021-04-19T04:21:29.359" v="3759" actId="12"/>
        <pc:sldMkLst>
          <pc:docMk/>
          <pc:sldMk cId="1408084840" sldId="271"/>
        </pc:sldMkLst>
        <pc:spChg chg="mod">
          <ac:chgData name="Jamie Ahn" userId="6ada4ecb-8030-4306-a517-411117de11e2" providerId="ADAL" clId="{FC508453-A3DF-EB4C-B32D-2B476869B5B7}" dt="2021-04-19T04:20:20.241" v="3447" actId="20577"/>
          <ac:spMkLst>
            <pc:docMk/>
            <pc:sldMk cId="1408084840" sldId="271"/>
            <ac:spMk id="2" creationId="{862C15F5-1D8A-2B4B-A4B6-71FC2C89638F}"/>
          </ac:spMkLst>
        </pc:spChg>
      </pc:sldChg>
      <pc:sldChg chg="modNotesTx">
        <pc:chgData name="Jamie Ahn" userId="6ada4ecb-8030-4306-a517-411117de11e2" providerId="ADAL" clId="{FC508453-A3DF-EB4C-B32D-2B476869B5B7}" dt="2021-04-19T04:06:21.911" v="1424" actId="20577"/>
        <pc:sldMkLst>
          <pc:docMk/>
          <pc:sldMk cId="383464396" sldId="272"/>
        </pc:sldMkLst>
      </pc:sldChg>
      <pc:sldChg chg="del">
        <pc:chgData name="Jamie Ahn" userId="6ada4ecb-8030-4306-a517-411117de11e2" providerId="ADAL" clId="{FC508453-A3DF-EB4C-B32D-2B476869B5B7}" dt="2021-04-19T04:15:35.663" v="2714" actId="2696"/>
        <pc:sldMkLst>
          <pc:docMk/>
          <pc:sldMk cId="433949393" sldId="273"/>
        </pc:sldMkLst>
      </pc:sldChg>
      <pc:sldChg chg="modSp add mod">
        <pc:chgData name="Jamie Ahn" userId="6ada4ecb-8030-4306-a517-411117de11e2" providerId="ADAL" clId="{FC508453-A3DF-EB4C-B32D-2B476869B5B7}" dt="2021-04-19T04:16:02.077" v="2737" actId="20577"/>
        <pc:sldMkLst>
          <pc:docMk/>
          <pc:sldMk cId="3246870397" sldId="273"/>
        </pc:sldMkLst>
        <pc:spChg chg="mod">
          <ac:chgData name="Jamie Ahn" userId="6ada4ecb-8030-4306-a517-411117de11e2" providerId="ADAL" clId="{FC508453-A3DF-EB4C-B32D-2B476869B5B7}" dt="2021-04-19T04:16:02.077" v="2737" actId="20577"/>
          <ac:spMkLst>
            <pc:docMk/>
            <pc:sldMk cId="3246870397" sldId="273"/>
            <ac:spMk id="2" creationId="{33F76886-72AE-4246-89AE-EF1D6C66A64F}"/>
          </ac:spMkLst>
        </pc:spChg>
      </pc:sldChg>
      <pc:sldChg chg="modSp mod modNotesTx">
        <pc:chgData name="Jamie Ahn" userId="6ada4ecb-8030-4306-a517-411117de11e2" providerId="ADAL" clId="{FC508453-A3DF-EB4C-B32D-2B476869B5B7}" dt="2021-04-19T04:18:26.168" v="3231" actId="20577"/>
        <pc:sldMkLst>
          <pc:docMk/>
          <pc:sldMk cId="1988115872" sldId="274"/>
        </pc:sldMkLst>
        <pc:spChg chg="mod">
          <ac:chgData name="Jamie Ahn" userId="6ada4ecb-8030-4306-a517-411117de11e2" providerId="ADAL" clId="{FC508453-A3DF-EB4C-B32D-2B476869B5B7}" dt="2021-04-19T04:17:47.382" v="3052" actId="20577"/>
          <ac:spMkLst>
            <pc:docMk/>
            <pc:sldMk cId="1988115872" sldId="274"/>
            <ac:spMk id="2" creationId="{BA74D774-5C71-E346-9709-FE628D7373E1}"/>
          </ac:spMkLst>
        </pc:spChg>
      </pc:sldChg>
      <pc:sldChg chg="modSp mod modNotesTx">
        <pc:chgData name="Jamie Ahn" userId="6ada4ecb-8030-4306-a517-411117de11e2" providerId="ADAL" clId="{FC508453-A3DF-EB4C-B32D-2B476869B5B7}" dt="2021-04-19T04:22:03.889" v="3781" actId="20577"/>
        <pc:sldMkLst>
          <pc:docMk/>
          <pc:sldMk cId="2092530692" sldId="276"/>
        </pc:sldMkLst>
        <pc:spChg chg="mod">
          <ac:chgData name="Jamie Ahn" userId="6ada4ecb-8030-4306-a517-411117de11e2" providerId="ADAL" clId="{FC508453-A3DF-EB4C-B32D-2B476869B5B7}" dt="2021-04-19T04:21:48.908" v="3760" actId="13926"/>
          <ac:spMkLst>
            <pc:docMk/>
            <pc:sldMk cId="2092530692" sldId="276"/>
            <ac:spMk id="3" creationId="{D7A97F43-EC84-744B-A519-66D4F54C415A}"/>
          </ac:spMkLst>
        </pc:spChg>
      </pc:sldChg>
      <pc:sldChg chg="modSp add mod ord modNotesTx">
        <pc:chgData name="Jamie Ahn" userId="6ada4ecb-8030-4306-a517-411117de11e2" providerId="ADAL" clId="{FC508453-A3DF-EB4C-B32D-2B476869B5B7}" dt="2021-04-19T04:16:47.312" v="2838" actId="20577"/>
        <pc:sldMkLst>
          <pc:docMk/>
          <pc:sldMk cId="815174512" sldId="277"/>
        </pc:sldMkLst>
        <pc:spChg chg="mod">
          <ac:chgData name="Jamie Ahn" userId="6ada4ecb-8030-4306-a517-411117de11e2" providerId="ADAL" clId="{FC508453-A3DF-EB4C-B32D-2B476869B5B7}" dt="2021-04-19T04:07:26.079" v="1442" actId="1076"/>
          <ac:spMkLst>
            <pc:docMk/>
            <pc:sldMk cId="815174512" sldId="277"/>
            <ac:spMk id="2" creationId="{00000000-0000-0000-0000-000000000000}"/>
          </ac:spMkLst>
        </pc:spChg>
        <pc:spChg chg="mod">
          <ac:chgData name="Jamie Ahn" userId="6ada4ecb-8030-4306-a517-411117de11e2" providerId="ADAL" clId="{FC508453-A3DF-EB4C-B32D-2B476869B5B7}" dt="2021-04-19T04:16:47.312" v="2838" actId="20577"/>
          <ac:spMkLst>
            <pc:docMk/>
            <pc:sldMk cId="815174512" sldId="277"/>
            <ac:spMk id="3" creationId="{00000000-0000-0000-0000-000000000000}"/>
          </ac:spMkLst>
        </pc:spChg>
      </pc:sldChg>
      <pc:sldChg chg="add">
        <pc:chgData name="Jamie Ahn" userId="6ada4ecb-8030-4306-a517-411117de11e2" providerId="ADAL" clId="{FC508453-A3DF-EB4C-B32D-2B476869B5B7}" dt="2021-04-19T04:06:56.815" v="1425" actId="2890"/>
        <pc:sldMkLst>
          <pc:docMk/>
          <pc:sldMk cId="3715636982" sldId="278"/>
        </pc:sldMkLst>
      </pc:sldChg>
    </pc:docChg>
  </pc:docChgLst>
  <pc:docChgLst>
    <pc:chgData name="Jamie Ahn" userId="6ada4ecb-8030-4306-a517-411117de11e2" providerId="ADAL" clId="{A42BE9ED-E497-E346-9B97-49B03EAA44F4}"/>
    <pc:docChg chg="custSel modSld">
      <pc:chgData name="Jamie Ahn" userId="6ada4ecb-8030-4306-a517-411117de11e2" providerId="ADAL" clId="{A42BE9ED-E497-E346-9B97-49B03EAA44F4}" dt="2021-03-11T04:10:42.722" v="66" actId="1076"/>
      <pc:docMkLst>
        <pc:docMk/>
      </pc:docMkLst>
      <pc:sldChg chg="modSp mod">
        <pc:chgData name="Jamie Ahn" userId="6ada4ecb-8030-4306-a517-411117de11e2" providerId="ADAL" clId="{A42BE9ED-E497-E346-9B97-49B03EAA44F4}" dt="2021-03-11T04:10:42.722" v="66" actId="1076"/>
        <pc:sldMkLst>
          <pc:docMk/>
          <pc:sldMk cId="1169658111" sldId="259"/>
        </pc:sldMkLst>
        <pc:spChg chg="mod">
          <ac:chgData name="Jamie Ahn" userId="6ada4ecb-8030-4306-a517-411117de11e2" providerId="ADAL" clId="{A42BE9ED-E497-E346-9B97-49B03EAA44F4}" dt="2021-03-11T04:10:42.722" v="66" actId="1076"/>
          <ac:spMkLst>
            <pc:docMk/>
            <pc:sldMk cId="1169658111" sldId="259"/>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72565-C40B-2B4B-81EE-8431C08F852D}" type="datetimeFigureOut">
              <a:rPr lang="en-US" smtClean="0"/>
              <a:t>5/25/2021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B57BA-8018-4642-BCD3-4E2D6291FEAB}" type="slidenum">
              <a:rPr lang="en-US" smtClean="0"/>
              <a:t>‹#›</a:t>
            </a:fld>
            <a:endParaRPr lang="en-US"/>
          </a:p>
        </p:txBody>
      </p:sp>
    </p:spTree>
    <p:extLst>
      <p:ext uri="{BB962C8B-B14F-4D97-AF65-F5344CB8AC3E}">
        <p14:creationId xmlns:p14="http://schemas.microsoft.com/office/powerpoint/2010/main" val="262284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Welcome to the Health Justice Program’s informational video on supporting senior child support </a:t>
            </a:r>
            <a:r>
              <a:rPr lang="en-CA" sz="1200" kern="1200" dirty="0" err="1">
                <a:solidFill>
                  <a:schemeClr val="tx1"/>
                </a:solidFill>
                <a:effectLst/>
                <a:latin typeface="+mn-lt"/>
                <a:ea typeface="+mn-ea"/>
                <a:cs typeface="+mn-cs"/>
              </a:rPr>
              <a:t>payors</a:t>
            </a:r>
            <a:r>
              <a:rPr lang="en-CA" sz="1200" kern="1200" dirty="0">
                <a:solidFill>
                  <a:schemeClr val="tx1"/>
                </a:solidFill>
                <a:effectLst/>
                <a:latin typeface="+mn-lt"/>
                <a:ea typeface="+mn-ea"/>
                <a:cs typeface="+mn-cs"/>
              </a:rPr>
              <a:t>. The intended audience of this presentation is service providers,</a:t>
            </a:r>
            <a:r>
              <a:rPr lang="en-CA" sz="1200" kern="1200" baseline="0" dirty="0">
                <a:solidFill>
                  <a:schemeClr val="tx1"/>
                </a:solidFill>
                <a:effectLst/>
                <a:latin typeface="+mn-lt"/>
                <a:ea typeface="+mn-ea"/>
                <a:cs typeface="+mn-cs"/>
              </a:rPr>
              <a:t> and in particular those who work in the community with men at or approaching age 65. The Health Justice Program is a legal system navigation service embedded in the Family Health Team at St. Mike’s. We are not expert in family law, but we’ve learned a lot about how to support these kinds of cases in getting the family law help needed. With this presentation we hope to share what we’ve learned so that you can look for this issue and help your clients get connected to legal services before the issue cascades into a crisis. </a:t>
            </a:r>
            <a:endParaRPr lang="en-US" dirty="0"/>
          </a:p>
        </p:txBody>
      </p:sp>
      <p:sp>
        <p:nvSpPr>
          <p:cNvPr id="4" name="Slide Number Placeholder 3"/>
          <p:cNvSpPr>
            <a:spLocks noGrp="1"/>
          </p:cNvSpPr>
          <p:nvPr>
            <p:ph type="sldNum" sz="quarter" idx="5"/>
          </p:nvPr>
        </p:nvSpPr>
        <p:spPr/>
        <p:txBody>
          <a:bodyPr/>
          <a:lstStyle/>
          <a:p>
            <a:fld id="{DEBB57BA-8018-4642-BCD3-4E2D6291FEAB}" type="slidenum">
              <a:rPr lang="en-US" smtClean="0"/>
              <a:t>1</a:t>
            </a:fld>
            <a:endParaRPr lang="en-US"/>
          </a:p>
        </p:txBody>
      </p:sp>
    </p:spTree>
    <p:extLst>
      <p:ext uri="{BB962C8B-B14F-4D97-AF65-F5344CB8AC3E}">
        <p14:creationId xmlns:p14="http://schemas.microsoft.com/office/powerpoint/2010/main" val="2995248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To help provide a more concrete example of the issue that we are looking at, we have prepared a case study on an individual named Jim, whose situation is based on a composite</a:t>
            </a:r>
            <a:r>
              <a:rPr lang="en-CA" sz="1200" kern="1200" baseline="0" dirty="0">
                <a:solidFill>
                  <a:schemeClr val="tx1"/>
                </a:solidFill>
                <a:effectLst/>
                <a:latin typeface="+mn-lt"/>
                <a:ea typeface="+mn-ea"/>
                <a:cs typeface="+mn-cs"/>
              </a:rPr>
              <a:t> of </a:t>
            </a:r>
            <a:r>
              <a:rPr lang="en-CA" sz="1200" kern="1200" dirty="0">
                <a:solidFill>
                  <a:schemeClr val="tx1"/>
                </a:solidFill>
                <a:effectLst/>
                <a:latin typeface="+mn-lt"/>
                <a:ea typeface="+mn-ea"/>
                <a:cs typeface="+mn-cs"/>
              </a:rPr>
              <a:t>clients that we’ve seen at the HJP.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US" b="0" i="0" dirty="0"/>
              <a:t>Jim had a good construction job at the time his marriage broke down back in 1994. He and his wife had 3 kids at the time, ages 4, 7 and 10. Jim was 30.</a:t>
            </a:r>
          </a:p>
          <a:p>
            <a:r>
              <a:rPr lang="en-US" b="0" i="0" dirty="0"/>
              <a:t>Jim was ordered to pay monthly child support for his kids based on his income at the time.</a:t>
            </a:r>
          </a:p>
          <a:p>
            <a:r>
              <a:rPr lang="en-US" b="0" i="0" dirty="0"/>
              <a:t>The breakdown of his marriage triggered mental health deterioration for Jim. His childhood traumas haunted him, he injured his back at work, and he began using drugs to cope.</a:t>
            </a:r>
          </a:p>
          <a:p>
            <a:r>
              <a:rPr lang="en-US" b="0" i="0" dirty="0"/>
              <a:t>Jim lost his job not long after, and eventually ended up on OW for about a decade. He had left school at grade 8 and couldn’t find employment that didn’t involve physical </a:t>
            </a:r>
            <a:r>
              <a:rPr lang="en-US" b="0" i="0" dirty="0" err="1"/>
              <a:t>labour</a:t>
            </a:r>
            <a:r>
              <a:rPr lang="en-US" b="0" i="0" dirty="0"/>
              <a:t>. He got on ODSP when he was 45. He’s about to turn 65 now. </a:t>
            </a:r>
          </a:p>
          <a:p>
            <a:r>
              <a:rPr lang="en-US" b="0" i="0" dirty="0"/>
              <a:t>The FRO calculates that Jim owes $120K in child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For a while, Jim’s ex wife had to go on social assistance. This means that the </a:t>
            </a:r>
            <a:r>
              <a:rPr lang="en-CA" b="0" i="0" dirty="0">
                <a:solidFill>
                  <a:schemeClr val="tx1"/>
                </a:solidFill>
              </a:rPr>
              <a:t>social service agency that provided this social assistance to her also has an interest in Jim’s case as they want their money back. This party is known as the assignee, and is </a:t>
            </a:r>
            <a:r>
              <a:rPr lang="en-CA" b="0" i="0" dirty="0" err="1">
                <a:solidFill>
                  <a:schemeClr val="tx1"/>
                </a:solidFill>
              </a:rPr>
              <a:t>typicall</a:t>
            </a:r>
            <a:r>
              <a:rPr lang="en-CA" b="0" i="0" dirty="0">
                <a:solidFill>
                  <a:schemeClr val="tx1"/>
                </a:solidFill>
              </a:rPr>
              <a:t> the </a:t>
            </a:r>
            <a:r>
              <a:rPr lang="en-US" b="0" i="0" dirty="0"/>
              <a:t>Ministry of Children, Community, and Social Services. </a:t>
            </a:r>
            <a:endParaRPr lang="en-CA" dirty="0"/>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Generally this type of scenario</a:t>
            </a:r>
            <a:r>
              <a:rPr lang="en-CA" baseline="0" dirty="0"/>
              <a:t> comes to light once Jim transitions from ODSP to OAS/CPP as he turns 65. He will get a letter from Service Canada advising him of the garnishment. </a:t>
            </a:r>
          </a:p>
          <a:p>
            <a:endParaRPr lang="en-US" b="0" i="0" dirty="0"/>
          </a:p>
        </p:txBody>
      </p:sp>
      <p:sp>
        <p:nvSpPr>
          <p:cNvPr id="4" name="Slide Number Placeholder 3"/>
          <p:cNvSpPr>
            <a:spLocks noGrp="1"/>
          </p:cNvSpPr>
          <p:nvPr>
            <p:ph type="sldNum" sz="quarter" idx="10"/>
          </p:nvPr>
        </p:nvSpPr>
        <p:spPr/>
        <p:txBody>
          <a:bodyPr/>
          <a:lstStyle/>
          <a:p>
            <a:fld id="{DEBB57BA-8018-4642-BCD3-4E2D6291FEAB}" type="slidenum">
              <a:rPr lang="en-US" smtClean="0"/>
              <a:t>10</a:t>
            </a:fld>
            <a:endParaRPr lang="en-US"/>
          </a:p>
        </p:txBody>
      </p:sp>
    </p:spTree>
    <p:extLst>
      <p:ext uri="{BB962C8B-B14F-4D97-AF65-F5344CB8AC3E}">
        <p14:creationId xmlns:p14="http://schemas.microsoft.com/office/powerpoint/2010/main" val="1272129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t>For individuals like Jim, such garnishment is a serious concern and they must address their issue as soon as possible, ideally before they turn 65 and before the issue becomes a crisis. </a:t>
            </a:r>
          </a:p>
          <a:p>
            <a:endParaRPr lang="en-CA" b="0" i="0" dirty="0"/>
          </a:p>
          <a:p>
            <a:r>
              <a:rPr lang="en-CA" b="0" i="0" dirty="0"/>
              <a:t>There are two main methods for altering support orders and/or enforcement and remedying the issue: </a:t>
            </a:r>
          </a:p>
          <a:p>
            <a:r>
              <a:rPr lang="en-CA" b="0" i="0" dirty="0"/>
              <a:t>1) by completing the </a:t>
            </a:r>
            <a:r>
              <a:rPr lang="en-CA" i="0" dirty="0"/>
              <a:t>Application to Discontinue Enforcement of Ongoing Support</a:t>
            </a:r>
            <a:r>
              <a:rPr lang="en-CA" b="0" i="0" dirty="0"/>
              <a:t>, and </a:t>
            </a:r>
          </a:p>
          <a:p>
            <a:r>
              <a:rPr lang="en-CA" b="0" i="0" dirty="0"/>
              <a:t>2) </a:t>
            </a:r>
            <a:r>
              <a:rPr lang="en-CA" i="0" dirty="0"/>
              <a:t>by applying for a Motion to Change</a:t>
            </a:r>
            <a:r>
              <a:rPr lang="en-CA" b="0" i="0" dirty="0"/>
              <a:t>.</a:t>
            </a:r>
          </a:p>
          <a:p>
            <a:endParaRPr lang="en-CA"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t>The onus is on the Payor to make these applications. Nothing will happen automatically. The FRO doesn’t communicate with MCCSS, for example, once a payor is accepted onto the Ontario Disability Support Program and obviously cannot make payments. </a:t>
            </a:r>
          </a:p>
          <a:p>
            <a:endParaRPr lang="en-CA" b="0" i="0" dirty="0"/>
          </a:p>
        </p:txBody>
      </p:sp>
      <p:sp>
        <p:nvSpPr>
          <p:cNvPr id="4" name="Slide Number Placeholder 3"/>
          <p:cNvSpPr>
            <a:spLocks noGrp="1"/>
          </p:cNvSpPr>
          <p:nvPr>
            <p:ph type="sldNum" sz="quarter" idx="5"/>
          </p:nvPr>
        </p:nvSpPr>
        <p:spPr/>
        <p:txBody>
          <a:bodyPr/>
          <a:lstStyle/>
          <a:p>
            <a:fld id="{DEBB57BA-8018-4642-BCD3-4E2D6291FEAB}" type="slidenum">
              <a:rPr lang="en-US" smtClean="0"/>
              <a:t>11</a:t>
            </a:fld>
            <a:endParaRPr lang="en-US"/>
          </a:p>
        </p:txBody>
      </p:sp>
    </p:spTree>
    <p:extLst>
      <p:ext uri="{BB962C8B-B14F-4D97-AF65-F5344CB8AC3E}">
        <p14:creationId xmlns:p14="http://schemas.microsoft.com/office/powerpoint/2010/main" val="3334655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t>If a payor believes that a </a:t>
            </a:r>
            <a:r>
              <a:rPr lang="en-CA" i="0" dirty="0"/>
              <a:t>support obligation has terminated,</a:t>
            </a:r>
            <a:r>
              <a:rPr lang="en-CA" b="0" i="0" dirty="0"/>
              <a:t> he or she may submit an Application to Discontinue Enforcement of Ongoing Support </a:t>
            </a:r>
            <a:endParaRPr lang="en-US" b="0" i="0" dirty="0"/>
          </a:p>
          <a:p>
            <a:endParaRPr lang="en-US" dirty="0"/>
          </a:p>
        </p:txBody>
      </p:sp>
      <p:sp>
        <p:nvSpPr>
          <p:cNvPr id="4" name="Slide Number Placeholder 3"/>
          <p:cNvSpPr>
            <a:spLocks noGrp="1"/>
          </p:cNvSpPr>
          <p:nvPr>
            <p:ph type="sldNum" sz="quarter" idx="5"/>
          </p:nvPr>
        </p:nvSpPr>
        <p:spPr/>
        <p:txBody>
          <a:bodyPr/>
          <a:lstStyle/>
          <a:p>
            <a:fld id="{DEBB57BA-8018-4642-BCD3-4E2D6291FEAB}" type="slidenum">
              <a:rPr lang="en-US" smtClean="0"/>
              <a:t>12</a:t>
            </a:fld>
            <a:endParaRPr lang="en-US"/>
          </a:p>
        </p:txBody>
      </p:sp>
    </p:spTree>
    <p:extLst>
      <p:ext uri="{BB962C8B-B14F-4D97-AF65-F5344CB8AC3E}">
        <p14:creationId xmlns:p14="http://schemas.microsoft.com/office/powerpoint/2010/main" val="1678135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outcomes of the Application vary depending on the response of the payee. </a:t>
            </a:r>
          </a:p>
          <a:p>
            <a:pPr rtl="0" eaLnBrk="1" fontAlgn="t" latinLnBrk="0" hangingPunct="1"/>
            <a:r>
              <a:rPr lang="en-CA" sz="1200" b="0" i="0" u="none" strike="noStrike" kern="1200" dirty="0">
                <a:solidFill>
                  <a:schemeClr val="tx1"/>
                </a:solidFill>
                <a:effectLst/>
                <a:latin typeface="+mn-lt"/>
                <a:ea typeface="+mn-ea"/>
                <a:cs typeface="+mn-cs"/>
              </a:rPr>
              <a:t>If the payee doesn’t agree that child support should end, the FRO will continue enforcing the court order or written agreement and the payor must bring court proceeding to determine the issue as per section 8.4(1) of the FRSAEA.</a:t>
            </a:r>
          </a:p>
          <a:p>
            <a:pPr rtl="0" eaLnBrk="1" fontAlgn="t" latinLnBrk="0" hangingPunct="1"/>
            <a:r>
              <a:rPr lang="en-CA" sz="1200" b="0" i="0" u="none" strike="noStrike" kern="1200" dirty="0">
                <a:solidFill>
                  <a:schemeClr val="tx1"/>
                </a:solidFill>
                <a:effectLst/>
                <a:latin typeface="+mn-lt"/>
                <a:ea typeface="+mn-ea"/>
                <a:cs typeface="+mn-cs"/>
              </a:rPr>
              <a:t>If the payee doesn’t respond to the FRO, the FRO may stop enforcing payments or enforce a lower amount of support as per section 8.1(1)(c) of the FRSAEA.</a:t>
            </a:r>
          </a:p>
          <a:p>
            <a:pPr rtl="0" eaLnBrk="1" fontAlgn="t" latinLnBrk="0" hangingPunct="1"/>
            <a:r>
              <a:rPr lang="en-CA" sz="1200" b="0" i="0" u="none" strike="noStrike" kern="1200" dirty="0">
                <a:solidFill>
                  <a:schemeClr val="tx1"/>
                </a:solidFill>
                <a:effectLst/>
                <a:latin typeface="+mn-lt"/>
                <a:ea typeface="+mn-ea"/>
                <a:cs typeface="+mn-cs"/>
              </a:rPr>
              <a:t>If the payee doesn’t respond to the FRO but later tells the FRO that payments should not have ended, the FRO may start enforcing payments again.</a:t>
            </a:r>
          </a:p>
          <a:p>
            <a:pPr rtl="0" eaLnBrk="1" fontAlgn="t" latinLnBrk="0" hangingPunct="1"/>
            <a:r>
              <a:rPr lang="en-CA" sz="1200" b="0" i="0" u="none" strike="noStrike" kern="1200" dirty="0">
                <a:solidFill>
                  <a:schemeClr val="tx1"/>
                </a:solidFill>
                <a:effectLst/>
                <a:latin typeface="+mn-lt"/>
                <a:ea typeface="+mn-ea"/>
                <a:cs typeface="+mn-cs"/>
              </a:rPr>
              <a:t>And finally, if the payee agrees in writing to end support, the FRO will let the payor know in writing to stop making support payments.</a:t>
            </a:r>
          </a:p>
          <a:p>
            <a:endParaRPr lang="en-US" b="0" dirty="0"/>
          </a:p>
        </p:txBody>
      </p:sp>
      <p:sp>
        <p:nvSpPr>
          <p:cNvPr id="4" name="Slide Number Placeholder 3"/>
          <p:cNvSpPr>
            <a:spLocks noGrp="1"/>
          </p:cNvSpPr>
          <p:nvPr>
            <p:ph type="sldNum" sz="quarter" idx="5"/>
          </p:nvPr>
        </p:nvSpPr>
        <p:spPr/>
        <p:txBody>
          <a:bodyPr/>
          <a:lstStyle/>
          <a:p>
            <a:fld id="{DEBB57BA-8018-4642-BCD3-4E2D6291FEAB}" type="slidenum">
              <a:rPr lang="en-US" smtClean="0"/>
              <a:t>13</a:t>
            </a:fld>
            <a:endParaRPr lang="en-US"/>
          </a:p>
        </p:txBody>
      </p:sp>
    </p:spTree>
    <p:extLst>
      <p:ext uri="{BB962C8B-B14F-4D97-AF65-F5344CB8AC3E}">
        <p14:creationId xmlns:p14="http://schemas.microsoft.com/office/powerpoint/2010/main" val="310409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issues that payors may run into when pursuing an application to discontinue the enforcement of ongoing support. </a:t>
            </a:r>
          </a:p>
          <a:p>
            <a:pPr marL="514350" indent="-514350">
              <a:buAutoNum type="arabicParenR"/>
            </a:pPr>
            <a:r>
              <a:rPr lang="en-CA" b="0" i="0" dirty="0"/>
              <a:t>where the FRO can recalculate support (i.e. if the recipient does not respond), it can only recalculate the table amount of support based on the payor’s income information from the existing court order </a:t>
            </a:r>
          </a:p>
          <a:p>
            <a:pPr lvl="1"/>
            <a:r>
              <a:rPr lang="en-CA" b="0" dirty="0"/>
              <a:t>This can be a serious issue for a payor if his/her income has dropped since the court order was first made. In such a case, a Motion to Change, which is described below, will be necessary. </a:t>
            </a:r>
          </a:p>
          <a:p>
            <a:pPr marL="514350" indent="-514350">
              <a:buFont typeface="+mj-lt"/>
              <a:buAutoNum type="arabicParenR"/>
            </a:pPr>
            <a:r>
              <a:rPr lang="en-CA" b="0" i="0" dirty="0"/>
              <a:t>When a child passes away, the onus is again on the payor to inform the FRO in writing, who then notifies the payee to ask if they will agree to stop enforcement in respect of that child.</a:t>
            </a:r>
          </a:p>
          <a:p>
            <a:pPr lvl="1"/>
            <a:r>
              <a:rPr lang="en-CA" b="0" i="0" dirty="0"/>
              <a:t>Even in such a fact scenario, the payee is not obliged to agree, and if they do not, the payor must bring a Motion to Change</a:t>
            </a:r>
            <a:endParaRPr lang="en-US" b="0" i="0" dirty="0"/>
          </a:p>
          <a:p>
            <a:endParaRPr lang="en-US" dirty="0"/>
          </a:p>
        </p:txBody>
      </p:sp>
      <p:sp>
        <p:nvSpPr>
          <p:cNvPr id="4" name="Slide Number Placeholder 3"/>
          <p:cNvSpPr>
            <a:spLocks noGrp="1"/>
          </p:cNvSpPr>
          <p:nvPr>
            <p:ph type="sldNum" sz="quarter" idx="5"/>
          </p:nvPr>
        </p:nvSpPr>
        <p:spPr/>
        <p:txBody>
          <a:bodyPr/>
          <a:lstStyle/>
          <a:p>
            <a:fld id="{DEBB57BA-8018-4642-BCD3-4E2D6291FEAB}" type="slidenum">
              <a:rPr lang="en-US" smtClean="0"/>
              <a:t>14</a:t>
            </a:fld>
            <a:endParaRPr lang="en-US"/>
          </a:p>
        </p:txBody>
      </p:sp>
    </p:spTree>
    <p:extLst>
      <p:ext uri="{BB962C8B-B14F-4D97-AF65-F5344CB8AC3E}">
        <p14:creationId xmlns:p14="http://schemas.microsoft.com/office/powerpoint/2010/main" val="3032957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route that a payor can take in addressing their child support obligations is to bring a Motion to Change in court. Indeed, a motion to change is more likely to be relevant to pertinent patients. </a:t>
            </a:r>
          </a:p>
          <a:p>
            <a:r>
              <a:rPr lang="en-CA" b="0" i="0" dirty="0"/>
              <a:t>A Motion to Change can be brought when there is a material change in circumstances for the payor, payee, or both</a:t>
            </a:r>
          </a:p>
          <a:p>
            <a:r>
              <a:rPr lang="en-CA" b="0" i="0" dirty="0"/>
              <a:t>For example: </a:t>
            </a:r>
          </a:p>
          <a:p>
            <a:pPr lvl="1"/>
            <a:r>
              <a:rPr lang="en-CA" dirty="0"/>
              <a:t>income change</a:t>
            </a:r>
          </a:p>
          <a:p>
            <a:pPr lvl="1"/>
            <a:r>
              <a:rPr lang="en-CA" dirty="0"/>
              <a:t>the former spouse’s decision to remarry </a:t>
            </a:r>
          </a:p>
          <a:p>
            <a:pPr lvl="1"/>
            <a:r>
              <a:rPr lang="en-CA" dirty="0"/>
              <a:t>the child finishing his or her education or getting a job</a:t>
            </a:r>
            <a:endParaRPr lang="en-CA" b="0" i="0" dirty="0"/>
          </a:p>
          <a:p>
            <a:r>
              <a:rPr lang="en-CA" b="0" i="0" dirty="0"/>
              <a:t>Unfortunately, for the HJP clients, there can be significant procedural hurdles in bringing a Motion to Change</a:t>
            </a:r>
            <a:endParaRPr lang="en-US" dirty="0"/>
          </a:p>
          <a:p>
            <a:endParaRPr lang="en-US" dirty="0"/>
          </a:p>
        </p:txBody>
      </p:sp>
      <p:sp>
        <p:nvSpPr>
          <p:cNvPr id="4" name="Slide Number Placeholder 3"/>
          <p:cNvSpPr>
            <a:spLocks noGrp="1"/>
          </p:cNvSpPr>
          <p:nvPr>
            <p:ph type="sldNum" sz="quarter" idx="5"/>
          </p:nvPr>
        </p:nvSpPr>
        <p:spPr/>
        <p:txBody>
          <a:bodyPr/>
          <a:lstStyle/>
          <a:p>
            <a:fld id="{DEBB57BA-8018-4642-BCD3-4E2D6291FEAB}" type="slidenum">
              <a:rPr lang="en-US" smtClean="0"/>
              <a:t>15</a:t>
            </a:fld>
            <a:endParaRPr lang="en-US"/>
          </a:p>
        </p:txBody>
      </p:sp>
    </p:spTree>
    <p:extLst>
      <p:ext uri="{BB962C8B-B14F-4D97-AF65-F5344CB8AC3E}">
        <p14:creationId xmlns:p14="http://schemas.microsoft.com/office/powerpoint/2010/main" val="3012642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t>These include:</a:t>
            </a:r>
          </a:p>
          <a:p>
            <a:pPr marL="171450" indent="-171450">
              <a:buFont typeface="Arial" panose="020B0604020202020204" pitchFamily="34" charset="0"/>
              <a:buChar char="•"/>
            </a:pPr>
            <a:r>
              <a:rPr lang="en-CA" b="0" i="0" dirty="0"/>
              <a:t>Complicated procedure involving numerous forms and documents </a:t>
            </a:r>
          </a:p>
          <a:p>
            <a:pPr marL="171450" indent="-171450">
              <a:buFont typeface="Arial" panose="020B0604020202020204" pitchFamily="34" charset="0"/>
              <a:buChar char="•"/>
            </a:pPr>
            <a:r>
              <a:rPr lang="en-CA" b="0" i="0" dirty="0"/>
              <a:t>Financial Constraints and Subsequent Self-Representation</a:t>
            </a:r>
          </a:p>
          <a:p>
            <a:pPr marL="171450" indent="-171450">
              <a:buFont typeface="Arial" panose="020B0604020202020204" pitchFamily="34" charset="0"/>
              <a:buChar char="•"/>
            </a:pPr>
            <a:r>
              <a:rPr lang="en-CA" b="0" i="0" dirty="0"/>
              <a:t>Disabilities</a:t>
            </a:r>
          </a:p>
          <a:p>
            <a:pPr marL="171450" indent="-171450">
              <a:buFont typeface="Arial" panose="020B0604020202020204" pitchFamily="34" charset="0"/>
              <a:buChar char="•"/>
            </a:pPr>
            <a:r>
              <a:rPr lang="en-CA" b="0" i="0" dirty="0"/>
              <a:t>Language and cultural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t>(http://</a:t>
            </a:r>
            <a:r>
              <a:rPr lang="en-CA" b="0" i="0" dirty="0" err="1"/>
              <a:t>ontariocourtforms.on.ca</a:t>
            </a:r>
            <a:r>
              <a:rPr lang="en-CA" b="0" i="0" dirty="0"/>
              <a:t>/static/media/uploads/</a:t>
            </a:r>
            <a:r>
              <a:rPr lang="en-CA" b="0" i="0" dirty="0" err="1"/>
              <a:t>courtforms</a:t>
            </a:r>
            <a:r>
              <a:rPr lang="en-CA" b="0" i="0" dirty="0"/>
              <a:t>/family/guide1/FLR-A-SG-15-1EN-rev0610.pdf)</a:t>
            </a:r>
          </a:p>
          <a:p>
            <a:endParaRPr lang="en-US" dirty="0"/>
          </a:p>
        </p:txBody>
      </p:sp>
      <p:sp>
        <p:nvSpPr>
          <p:cNvPr id="4" name="Slide Number Placeholder 3"/>
          <p:cNvSpPr>
            <a:spLocks noGrp="1"/>
          </p:cNvSpPr>
          <p:nvPr>
            <p:ph type="sldNum" sz="quarter" idx="5"/>
          </p:nvPr>
        </p:nvSpPr>
        <p:spPr/>
        <p:txBody>
          <a:bodyPr/>
          <a:lstStyle/>
          <a:p>
            <a:fld id="{DEBB57BA-8018-4642-BCD3-4E2D6291FEAB}" type="slidenum">
              <a:rPr lang="en-US" smtClean="0"/>
              <a:t>16</a:t>
            </a:fld>
            <a:endParaRPr lang="en-US"/>
          </a:p>
        </p:txBody>
      </p:sp>
    </p:spTree>
    <p:extLst>
      <p:ext uri="{BB962C8B-B14F-4D97-AF65-F5344CB8AC3E}">
        <p14:creationId xmlns:p14="http://schemas.microsoft.com/office/powerpoint/2010/main" val="3008284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As members of the community that these payors are regularly in contact with, care providers in a particularly advantaged position to assist these individuals. </a:t>
            </a:r>
            <a:r>
              <a:rPr lang="en-CA" b="0" i="0" dirty="0"/>
              <a:t>Using a trauma-informed approach, care providers can </a:t>
            </a:r>
          </a:p>
          <a:p>
            <a:r>
              <a:rPr lang="en-CA" i="0" dirty="0"/>
              <a:t>Issue spot</a:t>
            </a:r>
            <a:r>
              <a:rPr lang="en-CA" b="0" i="0" dirty="0"/>
              <a:t> among patients with trigger factors </a:t>
            </a:r>
          </a:p>
          <a:p>
            <a:r>
              <a:rPr lang="en-CA" i="0" dirty="0"/>
              <a:t>Refer</a:t>
            </a:r>
            <a:r>
              <a:rPr lang="en-CA" b="0" i="0" dirty="0"/>
              <a:t> patients to a variety of resources</a:t>
            </a:r>
          </a:p>
          <a:p>
            <a:r>
              <a:rPr lang="en-CA" i="0" dirty="0"/>
              <a:t>Assist</a:t>
            </a:r>
            <a:r>
              <a:rPr lang="en-CA" b="0" i="0" dirty="0"/>
              <a:t> applicants in collecting required documents</a:t>
            </a:r>
          </a:p>
          <a:p>
            <a:endParaRPr lang="en-US" dirty="0"/>
          </a:p>
        </p:txBody>
      </p:sp>
      <p:sp>
        <p:nvSpPr>
          <p:cNvPr id="4" name="Slide Number Placeholder 3"/>
          <p:cNvSpPr>
            <a:spLocks noGrp="1"/>
          </p:cNvSpPr>
          <p:nvPr>
            <p:ph type="sldNum" sz="quarter" idx="5"/>
          </p:nvPr>
        </p:nvSpPr>
        <p:spPr/>
        <p:txBody>
          <a:bodyPr/>
          <a:lstStyle/>
          <a:p>
            <a:fld id="{DEBB57BA-8018-4642-BCD3-4E2D6291FEAB}" type="slidenum">
              <a:rPr lang="en-US" smtClean="0"/>
              <a:t>17</a:t>
            </a:fld>
            <a:endParaRPr lang="en-US"/>
          </a:p>
        </p:txBody>
      </p:sp>
    </p:spTree>
    <p:extLst>
      <p:ext uri="{BB962C8B-B14F-4D97-AF65-F5344CB8AC3E}">
        <p14:creationId xmlns:p14="http://schemas.microsoft.com/office/powerpoint/2010/main" val="1430759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issue spotting is to observe the patient before the issue becomes a crisis. This can be done by checking whether the following factors are present in the patient’s life:</a:t>
            </a:r>
          </a:p>
          <a:p>
            <a:pPr>
              <a:buFont typeface="Wingdings" pitchFamily="2" charset="2"/>
              <a:buChar char="q"/>
            </a:pPr>
            <a:r>
              <a:rPr lang="en-CA" b="0" i="0" dirty="0"/>
              <a:t> Is the patient at or approaching the age of 65?</a:t>
            </a:r>
          </a:p>
          <a:p>
            <a:pPr>
              <a:buFont typeface="Wingdings" pitchFamily="2" charset="2"/>
              <a:buChar char="q"/>
            </a:pPr>
            <a:r>
              <a:rPr lang="en-CA" b="0" i="0" dirty="0"/>
              <a:t> Does the patient have a support order made against them?</a:t>
            </a:r>
          </a:p>
          <a:p>
            <a:pPr>
              <a:buFont typeface="Wingdings" pitchFamily="2" charset="2"/>
              <a:buChar char="q"/>
            </a:pPr>
            <a:r>
              <a:rPr lang="en-CA" b="0" i="0" dirty="0"/>
              <a:t> Is the patient low-income, currently receiving OW and/or ODSP?</a:t>
            </a:r>
          </a:p>
          <a:p>
            <a:pPr>
              <a:buFont typeface="Wingdings" pitchFamily="2" charset="2"/>
              <a:buChar char="q"/>
            </a:pPr>
            <a:r>
              <a:rPr lang="en-CA" b="0" i="0" dirty="0"/>
              <a:t> Has the patient experienced or is the patient experiencing:</a:t>
            </a:r>
          </a:p>
          <a:p>
            <a:pPr lvl="1">
              <a:buFont typeface="Wingdings" pitchFamily="2" charset="2"/>
              <a:buChar char="q"/>
            </a:pPr>
            <a:r>
              <a:rPr lang="en-CA" dirty="0"/>
              <a:t> Job loss?</a:t>
            </a:r>
          </a:p>
          <a:p>
            <a:pPr lvl="1">
              <a:buFont typeface="Wingdings" pitchFamily="2" charset="2"/>
              <a:buChar char="q"/>
            </a:pPr>
            <a:r>
              <a:rPr lang="en-CA" dirty="0"/>
              <a:t> Homelessness?</a:t>
            </a:r>
          </a:p>
          <a:p>
            <a:pPr lvl="1">
              <a:buFont typeface="Wingdings" pitchFamily="2" charset="2"/>
              <a:buChar char="q"/>
            </a:pPr>
            <a:r>
              <a:rPr lang="en-CA" dirty="0"/>
              <a:t> History of child abuse?</a:t>
            </a:r>
          </a:p>
          <a:p>
            <a:pPr lvl="1">
              <a:buFont typeface="Wingdings" pitchFamily="2" charset="2"/>
              <a:buChar char="q"/>
            </a:pPr>
            <a:r>
              <a:rPr lang="en-CA" dirty="0"/>
              <a:t> Low education?</a:t>
            </a:r>
          </a:p>
          <a:p>
            <a:pPr lvl="1">
              <a:buFont typeface="Wingdings" pitchFamily="2" charset="2"/>
              <a:buChar char="q"/>
            </a:pPr>
            <a:r>
              <a:rPr lang="en-CA" dirty="0"/>
              <a:t> Substance addiction? </a:t>
            </a:r>
          </a:p>
          <a:p>
            <a:pPr lvl="1">
              <a:buFont typeface="Wingdings" pitchFamily="2" charset="2"/>
              <a:buChar char="q"/>
            </a:pPr>
            <a:r>
              <a:rPr lang="en-CA" dirty="0"/>
              <a:t> Disability?</a:t>
            </a:r>
          </a:p>
          <a:p>
            <a:pPr lvl="1">
              <a:buFont typeface="Wingdings" pitchFamily="2" charset="2"/>
              <a:buChar char="q"/>
            </a:pPr>
            <a:r>
              <a:rPr lang="en-CA" b="0" i="0" dirty="0"/>
              <a:t> A mental health crisis?</a:t>
            </a:r>
          </a:p>
          <a:p>
            <a:endParaRPr lang="en-US" dirty="0"/>
          </a:p>
        </p:txBody>
      </p:sp>
      <p:sp>
        <p:nvSpPr>
          <p:cNvPr id="4" name="Slide Number Placeholder 3"/>
          <p:cNvSpPr>
            <a:spLocks noGrp="1"/>
          </p:cNvSpPr>
          <p:nvPr>
            <p:ph type="sldNum" sz="quarter" idx="5"/>
          </p:nvPr>
        </p:nvSpPr>
        <p:spPr/>
        <p:txBody>
          <a:bodyPr/>
          <a:lstStyle/>
          <a:p>
            <a:fld id="{DEBB57BA-8018-4642-BCD3-4E2D6291FEAB}" type="slidenum">
              <a:rPr lang="en-US" smtClean="0"/>
              <a:t>18</a:t>
            </a:fld>
            <a:endParaRPr lang="en-US"/>
          </a:p>
        </p:txBody>
      </p:sp>
    </p:spTree>
    <p:extLst>
      <p:ext uri="{BB962C8B-B14F-4D97-AF65-F5344CB8AC3E}">
        <p14:creationId xmlns:p14="http://schemas.microsoft.com/office/powerpoint/2010/main" val="3302912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potential issue has been identified, the care provider can refer the patient to a variety of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CLEO provides numerous plain-language resources for individuals facing all sorts of legal issues. Their step by step web pages on Steps to Justice for processes such as the Motion to Change can be particularly useful for clients and their service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Legal Aid Ontario</a:t>
            </a:r>
            <a:r>
              <a:rPr lang="en-US" baseline="0" dirty="0"/>
              <a:t> might issue a legal aid certificate for a Motion to Change, but only if the client is complex or the matter is complex (</a:t>
            </a:r>
            <a:r>
              <a:rPr lang="en-US" baseline="0" dirty="0" err="1"/>
              <a:t>ie</a:t>
            </a:r>
            <a:r>
              <a:rPr lang="en-US" baseline="0" dirty="0"/>
              <a:t>. dealing with an order from another province).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legal clinics such as Downtown Legal Services are able to assist on family law matters.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The HJP, while not capable of directly providing family law-related legal advice for low-income patients of the St. Mike’s Family Health Team, we can assist rostered</a:t>
            </a:r>
            <a:r>
              <a:rPr lang="en-US" baseline="0" dirty="0"/>
              <a:t> patients with system navigation such as getting a legal aid certificate and then finding a lawyer to assist.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EBB57BA-8018-4642-BCD3-4E2D6291FEAB}" type="slidenum">
              <a:rPr lang="en-US" smtClean="0"/>
              <a:t>19</a:t>
            </a:fld>
            <a:endParaRPr lang="en-US"/>
          </a:p>
        </p:txBody>
      </p:sp>
    </p:spTree>
    <p:extLst>
      <p:ext uri="{BB962C8B-B14F-4D97-AF65-F5344CB8AC3E}">
        <p14:creationId xmlns:p14="http://schemas.microsoft.com/office/powerpoint/2010/main" val="757927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To introduce who we are, the Health Justice Program (HJP) at St. Michael’s Hospital is a partnership between the hospital’s Academic Family Health Team (AFHT) and four local community legal clinics: Neighbourhood Legal Services (NLS), Aboriginal Legal Services (ALS), ARCH Disability Law Centre (ARCH), and the HIV &amp; AIDS Legal Clinic Ontario (HALCO). The AFHT serves approximately 55,000 patients across 5</a:t>
            </a:r>
            <a:r>
              <a:rPr lang="en-CA" sz="1200" kern="1200" baseline="0" dirty="0">
                <a:solidFill>
                  <a:schemeClr val="tx1"/>
                </a:solidFill>
                <a:effectLst/>
                <a:latin typeface="+mn-lt"/>
                <a:ea typeface="+mn-ea"/>
                <a:cs typeface="+mn-cs"/>
              </a:rPr>
              <a:t> physical</a:t>
            </a:r>
            <a:r>
              <a:rPr lang="en-CA" sz="1200" kern="1200" dirty="0">
                <a:solidFill>
                  <a:schemeClr val="tx1"/>
                </a:solidFill>
                <a:effectLst/>
                <a:latin typeface="+mn-lt"/>
                <a:ea typeface="+mn-ea"/>
                <a:cs typeface="+mn-cs"/>
              </a:rPr>
              <a:t> clinics in Toronto’s downtown east side neighbourhoods. When a clinician identifies a legal issue that is affecting a low-income patient’s health, they are referred to the HJP where we help them determine next steps.</a:t>
            </a:r>
          </a:p>
          <a:p>
            <a:endParaRPr lang="en-US" dirty="0"/>
          </a:p>
        </p:txBody>
      </p:sp>
      <p:sp>
        <p:nvSpPr>
          <p:cNvPr id="4" name="Slide Number Placeholder 3"/>
          <p:cNvSpPr>
            <a:spLocks noGrp="1"/>
          </p:cNvSpPr>
          <p:nvPr>
            <p:ph type="sldNum" sz="quarter" idx="5"/>
          </p:nvPr>
        </p:nvSpPr>
        <p:spPr/>
        <p:txBody>
          <a:bodyPr/>
          <a:lstStyle/>
          <a:p>
            <a:fld id="{DEBB57BA-8018-4642-BCD3-4E2D6291FEAB}" type="slidenum">
              <a:rPr lang="en-US" smtClean="0"/>
              <a:t>2</a:t>
            </a:fld>
            <a:endParaRPr lang="en-US"/>
          </a:p>
        </p:txBody>
      </p:sp>
    </p:spTree>
    <p:extLst>
      <p:ext uri="{BB962C8B-B14F-4D97-AF65-F5344CB8AC3E}">
        <p14:creationId xmlns:p14="http://schemas.microsoft.com/office/powerpoint/2010/main" val="1247080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dirty="0"/>
              <a:t>Lawyers</a:t>
            </a:r>
            <a:r>
              <a:rPr lang="en-US" b="0" i="0" baseline="0" dirty="0"/>
              <a:t> who get paid by LAO to do a MTC on a certificate will need the client to collect a lot of documents. This is where service providers can play a key role, especially for clients who face barriers to completing tasks and collecting paperwork. </a:t>
            </a:r>
            <a:endParaRPr lang="en-US" b="0" i="0" dirty="0"/>
          </a:p>
          <a:p>
            <a:pPr marL="0" indent="0">
              <a:buNone/>
            </a:pPr>
            <a:endParaRPr lang="en-US" b="0" i="0" dirty="0"/>
          </a:p>
          <a:p>
            <a:pPr marL="0" indent="0">
              <a:buNone/>
            </a:pPr>
            <a:r>
              <a:rPr lang="en-US" b="0" i="0" dirty="0"/>
              <a:t>Once the individual decides to apply for a motion to change, several documents are required. These include: </a:t>
            </a:r>
          </a:p>
          <a:p>
            <a:pPr marL="171450" indent="-171450">
              <a:buFont typeface="Arial" panose="020B0604020202020204" pitchFamily="34" charset="0"/>
              <a:buChar char="•"/>
            </a:pPr>
            <a:r>
              <a:rPr lang="en-US" b="0" i="0" dirty="0"/>
              <a:t>the support order;</a:t>
            </a:r>
          </a:p>
          <a:p>
            <a:pPr marL="171450" indent="-171450">
              <a:buFont typeface="Arial" panose="020B0604020202020204" pitchFamily="34" charset="0"/>
              <a:buChar char="•"/>
            </a:pPr>
            <a:r>
              <a:rPr lang="en-US" b="0" i="0" dirty="0"/>
              <a:t>the Statement of Arrears from the FRO;</a:t>
            </a:r>
          </a:p>
          <a:p>
            <a:pPr marL="171450" indent="-171450">
              <a:buFont typeface="Arial" panose="020B0604020202020204" pitchFamily="34" charset="0"/>
              <a:buChar char="•"/>
            </a:pPr>
            <a:r>
              <a:rPr lang="en-US" b="0" i="0" dirty="0"/>
              <a:t>tax files;</a:t>
            </a:r>
          </a:p>
          <a:p>
            <a:pPr marL="171450" indent="-171450">
              <a:buFont typeface="Arial" panose="020B0604020202020204" pitchFamily="34" charset="0"/>
              <a:buChar char="•"/>
            </a:pPr>
            <a:r>
              <a:rPr lang="en-CA" b="0" i="0" dirty="0"/>
              <a:t>medical reports; and</a:t>
            </a:r>
          </a:p>
          <a:p>
            <a:pPr marL="171450" indent="-171450">
              <a:buFont typeface="Arial" panose="020B0604020202020204" pitchFamily="34" charset="0"/>
              <a:buChar char="•"/>
            </a:pPr>
            <a:r>
              <a:rPr lang="en-US" b="0" i="0" dirty="0"/>
              <a:t>variety of court forms depending on the applicant’s situation </a:t>
            </a:r>
          </a:p>
          <a:p>
            <a:r>
              <a:rPr lang="en-US" dirty="0"/>
              <a:t>It can be very time consuming to collect these documents so it is recommended that payors begin the process for obtaining these documents as soon as possible. </a:t>
            </a:r>
          </a:p>
        </p:txBody>
      </p:sp>
      <p:sp>
        <p:nvSpPr>
          <p:cNvPr id="4" name="Slide Number Placeholder 3"/>
          <p:cNvSpPr>
            <a:spLocks noGrp="1"/>
          </p:cNvSpPr>
          <p:nvPr>
            <p:ph type="sldNum" sz="quarter" idx="5"/>
          </p:nvPr>
        </p:nvSpPr>
        <p:spPr/>
        <p:txBody>
          <a:bodyPr/>
          <a:lstStyle/>
          <a:p>
            <a:fld id="{DEBB57BA-8018-4642-BCD3-4E2D6291FEAB}" type="slidenum">
              <a:rPr lang="en-US" smtClean="0"/>
              <a:t>20</a:t>
            </a:fld>
            <a:endParaRPr lang="en-US"/>
          </a:p>
        </p:txBody>
      </p:sp>
    </p:spTree>
    <p:extLst>
      <p:ext uri="{BB962C8B-B14F-4D97-AF65-F5344CB8AC3E}">
        <p14:creationId xmlns:p14="http://schemas.microsoft.com/office/powerpoint/2010/main" val="2003512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b="0" i="0" dirty="0"/>
              <a:t>For cases where the applicant is relying on a “material change in circumstances” related to a pre-existing or ongoing illness throughout the years that support had been ordered, the court generally asks for a full report from the treating doctor, psychiatrist, etc. that includes: </a:t>
            </a:r>
          </a:p>
          <a:p>
            <a:pPr marL="514350" indent="-514350">
              <a:buFont typeface="+mj-lt"/>
              <a:buAutoNum type="alphaLcParenR"/>
            </a:pPr>
            <a:r>
              <a:rPr lang="en-CA" b="0" i="0" dirty="0"/>
              <a:t>A full report of the diagnosis;</a:t>
            </a:r>
          </a:p>
          <a:p>
            <a:pPr marL="514350" indent="-514350">
              <a:buFont typeface="+mj-lt"/>
              <a:buAutoNum type="alphaLcParenR"/>
            </a:pPr>
            <a:r>
              <a:rPr lang="en-CA" b="0" i="0" dirty="0"/>
              <a:t>A full report of any prognosis of the issue;</a:t>
            </a:r>
          </a:p>
          <a:p>
            <a:pPr marL="514350" indent="-514350">
              <a:buFont typeface="+mj-lt"/>
              <a:buAutoNum type="alphaLcParenR"/>
            </a:pPr>
            <a:r>
              <a:rPr lang="en-CA" b="0" i="0" dirty="0"/>
              <a:t>Any and all treatments ordered by the treating doctor;</a:t>
            </a:r>
          </a:p>
          <a:p>
            <a:pPr marL="514350" indent="-514350">
              <a:buFont typeface="+mj-lt"/>
              <a:buAutoNum type="alphaLcParenR"/>
            </a:pPr>
            <a:r>
              <a:rPr lang="en-CA" b="0" i="0" dirty="0"/>
              <a:t>Whether the payor is following the treatment or not; </a:t>
            </a:r>
          </a:p>
          <a:p>
            <a:pPr marL="514350" indent="-514350">
              <a:buFont typeface="+mj-lt"/>
              <a:buAutoNum type="alphaLcParenR"/>
            </a:pPr>
            <a:r>
              <a:rPr lang="en-CA" b="0" i="0" dirty="0"/>
              <a:t>A clear statement about the payor’s ability to work (or no ability to work, or part-time ability to work) during the period for which support was ordered and is being contested, and a clear statement about if and when the doctor believes the person can return to work and what types of jobs they recommend.</a:t>
            </a:r>
          </a:p>
          <a:p>
            <a:pPr marL="971550" lvl="1" indent="-514350">
              <a:buFont typeface="+mj-lt"/>
              <a:buAutoNum type="alphaLcParenR"/>
            </a:pPr>
            <a:r>
              <a:rPr lang="en-CA" b="0" i="0" dirty="0"/>
              <a:t>E.g. for people who have sustained some physical injury it may be that they can return to part time work, but maybe because of the injury it can or cannot be a desk job, etc.</a:t>
            </a:r>
          </a:p>
          <a:p>
            <a:endParaRPr lang="en-US" dirty="0"/>
          </a:p>
          <a:p>
            <a:endParaRPr lang="en-US" dirty="0"/>
          </a:p>
        </p:txBody>
      </p:sp>
      <p:sp>
        <p:nvSpPr>
          <p:cNvPr id="4" name="Slide Number Placeholder 3"/>
          <p:cNvSpPr>
            <a:spLocks noGrp="1"/>
          </p:cNvSpPr>
          <p:nvPr>
            <p:ph type="sldNum" sz="quarter" idx="5"/>
          </p:nvPr>
        </p:nvSpPr>
        <p:spPr/>
        <p:txBody>
          <a:bodyPr/>
          <a:lstStyle/>
          <a:p>
            <a:fld id="{DEBB57BA-8018-4642-BCD3-4E2D6291FEAB}" type="slidenum">
              <a:rPr lang="en-US" smtClean="0"/>
              <a:t>22</a:t>
            </a:fld>
            <a:endParaRPr lang="en-US"/>
          </a:p>
        </p:txBody>
      </p:sp>
    </p:spTree>
    <p:extLst>
      <p:ext uri="{BB962C8B-B14F-4D97-AF65-F5344CB8AC3E}">
        <p14:creationId xmlns:p14="http://schemas.microsoft.com/office/powerpoint/2010/main" val="2327903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Tax files for all</a:t>
            </a:r>
            <a:r>
              <a:rPr lang="en-US" b="0" i="0" baseline="0" dirty="0"/>
              <a:t> relevant</a:t>
            </a:r>
            <a:r>
              <a:rPr lang="en-US" b="0" i="0" dirty="0"/>
              <a:t> years (since the original child support order) are required</a:t>
            </a:r>
          </a:p>
          <a:p>
            <a:r>
              <a:rPr lang="en-US" b="0" i="0" dirty="0"/>
              <a:t>For low-income applicants, clinics such as </a:t>
            </a:r>
            <a:r>
              <a:rPr lang="en-US" b="0" i="0" dirty="0" err="1"/>
              <a:t>Woodgreen</a:t>
            </a:r>
            <a:r>
              <a:rPr lang="en-US" b="0" i="0" dirty="0"/>
              <a:t> Tax Clinic are available to assist</a:t>
            </a:r>
          </a:p>
          <a:p>
            <a:r>
              <a:rPr lang="en-US" b="0" i="0" dirty="0"/>
              <a:t>Companies such as H&amp;R Block</a:t>
            </a:r>
          </a:p>
          <a:p>
            <a:r>
              <a:rPr lang="en-US" b="0" i="0" dirty="0"/>
              <a:t>A caveat is that filing taxes becomes more difficult as time elapsed increases</a:t>
            </a:r>
          </a:p>
          <a:p>
            <a:endParaRPr lang="en-US" dirty="0"/>
          </a:p>
        </p:txBody>
      </p:sp>
      <p:sp>
        <p:nvSpPr>
          <p:cNvPr id="4" name="Slide Number Placeholder 3"/>
          <p:cNvSpPr>
            <a:spLocks noGrp="1"/>
          </p:cNvSpPr>
          <p:nvPr>
            <p:ph type="sldNum" sz="quarter" idx="5"/>
          </p:nvPr>
        </p:nvSpPr>
        <p:spPr/>
        <p:txBody>
          <a:bodyPr/>
          <a:lstStyle/>
          <a:p>
            <a:fld id="{DEBB57BA-8018-4642-BCD3-4E2D6291FEAB}" type="slidenum">
              <a:rPr lang="en-US" smtClean="0"/>
              <a:t>23</a:t>
            </a:fld>
            <a:endParaRPr lang="en-US"/>
          </a:p>
        </p:txBody>
      </p:sp>
    </p:spTree>
    <p:extLst>
      <p:ext uri="{BB962C8B-B14F-4D97-AF65-F5344CB8AC3E}">
        <p14:creationId xmlns:p14="http://schemas.microsoft.com/office/powerpoint/2010/main" val="3360744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EBB57BA-8018-4642-BCD3-4E2D6291FEAB}" type="slidenum">
              <a:rPr lang="en-US" smtClean="0"/>
              <a:t>25</a:t>
            </a:fld>
            <a:endParaRPr lang="en-US"/>
          </a:p>
        </p:txBody>
      </p:sp>
    </p:spTree>
    <p:extLst>
      <p:ext uri="{BB962C8B-B14F-4D97-AF65-F5344CB8AC3E}">
        <p14:creationId xmlns:p14="http://schemas.microsoft.com/office/powerpoint/2010/main" val="198947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BB57BA-8018-4642-BCD3-4E2D6291FEAB}" type="slidenum">
              <a:rPr lang="en-US" smtClean="0"/>
              <a:t>3</a:t>
            </a:fld>
            <a:endParaRPr lang="en-US"/>
          </a:p>
        </p:txBody>
      </p:sp>
    </p:spTree>
    <p:extLst>
      <p:ext uri="{BB962C8B-B14F-4D97-AF65-F5344CB8AC3E}">
        <p14:creationId xmlns:p14="http://schemas.microsoft.com/office/powerpoint/2010/main" val="869722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HJP has received a number of referrals involving senior-aged child support payors having their incomes garnished at rates of up to 50% to recoup significant child support arrears.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These payors are often on non-</a:t>
            </a:r>
            <a:r>
              <a:rPr lang="en-CA" sz="1200" kern="1200" dirty="0" err="1">
                <a:solidFill>
                  <a:schemeClr val="tx1"/>
                </a:solidFill>
                <a:effectLst/>
                <a:latin typeface="+mn-lt"/>
                <a:ea typeface="+mn-ea"/>
                <a:cs typeface="+mn-cs"/>
              </a:rPr>
              <a:t>garnishable</a:t>
            </a:r>
            <a:r>
              <a:rPr lang="en-CA" sz="1200" kern="1200" dirty="0">
                <a:solidFill>
                  <a:schemeClr val="tx1"/>
                </a:solidFill>
                <a:effectLst/>
                <a:latin typeface="+mn-lt"/>
                <a:ea typeface="+mn-ea"/>
                <a:cs typeface="+mn-cs"/>
              </a:rPr>
              <a:t> social assistance until age 65, so the 50% garnishment at age 65 comes as a shock.  Some face eviction once the cascading financial impact of this is felt. </a:t>
            </a:r>
          </a:p>
        </p:txBody>
      </p:sp>
      <p:sp>
        <p:nvSpPr>
          <p:cNvPr id="4" name="Slide Number Placeholder 3"/>
          <p:cNvSpPr>
            <a:spLocks noGrp="1"/>
          </p:cNvSpPr>
          <p:nvPr>
            <p:ph type="sldNum" sz="quarter" idx="5"/>
          </p:nvPr>
        </p:nvSpPr>
        <p:spPr/>
        <p:txBody>
          <a:bodyPr/>
          <a:lstStyle/>
          <a:p>
            <a:fld id="{DEBB57BA-8018-4642-BCD3-4E2D6291FEAB}" type="slidenum">
              <a:rPr lang="en-US" smtClean="0"/>
              <a:t>4</a:t>
            </a:fld>
            <a:endParaRPr lang="en-US"/>
          </a:p>
        </p:txBody>
      </p:sp>
    </p:spTree>
    <p:extLst>
      <p:ext uri="{BB962C8B-B14F-4D97-AF65-F5344CB8AC3E}">
        <p14:creationId xmlns:p14="http://schemas.microsoft.com/office/powerpoint/2010/main" val="3102673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profile of the clients that we at the HJP have being seeing includes the following characteristics: </a:t>
            </a:r>
          </a:p>
          <a:p>
            <a:pPr marL="171450" indent="-171450">
              <a:buFont typeface="Arial" panose="020B0604020202020204" pitchFamily="34" charset="0"/>
              <a:buChar char="•"/>
            </a:pPr>
            <a:r>
              <a:rPr lang="en-US" dirty="0"/>
              <a:t>Male payors, at or approaching age 65</a:t>
            </a:r>
          </a:p>
          <a:p>
            <a:pPr marL="171450" lvl="0" indent="-171450">
              <a:buFont typeface="Arial" panose="020B0604020202020204" pitchFamily="34" charset="0"/>
              <a:buChar char="•"/>
            </a:pPr>
            <a:r>
              <a:rPr lang="en-CA" b="0" i="0" dirty="0"/>
              <a:t>Either low-skilled and/or have experienced significant trauma or disability since a child support order was issued;</a:t>
            </a:r>
          </a:p>
          <a:p>
            <a:pPr marL="171450" lvl="0" indent="-171450">
              <a:buFont typeface="Arial" panose="020B0604020202020204" pitchFamily="34" charset="0"/>
              <a:buChar char="•"/>
            </a:pPr>
            <a:r>
              <a:rPr lang="en-CA" b="0" i="0" dirty="0"/>
              <a:t>Have been in receipt of social assistance – sometimes Ontario Works but more likely Ontario Disability Support Program</a:t>
            </a:r>
          </a:p>
          <a:p>
            <a:pPr marL="171450" lvl="0" indent="-171450">
              <a:buFont typeface="Arial" panose="020B0604020202020204" pitchFamily="34" charset="0"/>
              <a:buChar char="•"/>
            </a:pPr>
            <a:r>
              <a:rPr lang="en-CA" b="0" i="0" dirty="0"/>
              <a:t>CPP/OAS income will be/is being garnished 50% to pay child support arrears </a:t>
            </a:r>
          </a:p>
        </p:txBody>
      </p:sp>
      <p:sp>
        <p:nvSpPr>
          <p:cNvPr id="4" name="Slide Number Placeholder 3"/>
          <p:cNvSpPr>
            <a:spLocks noGrp="1"/>
          </p:cNvSpPr>
          <p:nvPr>
            <p:ph type="sldNum" sz="quarter" idx="5"/>
          </p:nvPr>
        </p:nvSpPr>
        <p:spPr/>
        <p:txBody>
          <a:bodyPr/>
          <a:lstStyle/>
          <a:p>
            <a:fld id="{DEBB57BA-8018-4642-BCD3-4E2D6291FEAB}" type="slidenum">
              <a:rPr lang="en-US" smtClean="0"/>
              <a:t>5</a:t>
            </a:fld>
            <a:endParaRPr lang="en-US"/>
          </a:p>
        </p:txBody>
      </p:sp>
    </p:spTree>
    <p:extLst>
      <p:ext uri="{BB962C8B-B14F-4D97-AF65-F5344CB8AC3E}">
        <p14:creationId xmlns:p14="http://schemas.microsoft.com/office/powerpoint/2010/main" val="1916896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current laws surrounding child support prevent the garnishment of income from some forms of social assistance including Ontario Works (OW) and Ontario Disability Support Program (ODSP), which are “judgment proof”. As a result, if a support order is made and a payor does not pay support due to receipt of social assistance, they may accumulate arrears for decades. Once a payor on social assistance turns 65, they transition from OW or ODSP to new senior-specific income programs such as Old Age Security and the Canada Pension Plan. Incomes from these sources are not judgment proof and can be garnished at rates of up to 50%. </a:t>
            </a:r>
          </a:p>
        </p:txBody>
      </p:sp>
      <p:sp>
        <p:nvSpPr>
          <p:cNvPr id="4" name="Slide Number Placeholder 3"/>
          <p:cNvSpPr>
            <a:spLocks noGrp="1"/>
          </p:cNvSpPr>
          <p:nvPr>
            <p:ph type="sldNum" sz="quarter" idx="5"/>
          </p:nvPr>
        </p:nvSpPr>
        <p:spPr/>
        <p:txBody>
          <a:bodyPr/>
          <a:lstStyle/>
          <a:p>
            <a:fld id="{DEBB57BA-8018-4642-BCD3-4E2D6291FEAB}" type="slidenum">
              <a:rPr lang="en-US" smtClean="0"/>
              <a:t>6</a:t>
            </a:fld>
            <a:endParaRPr lang="en-US"/>
          </a:p>
        </p:txBody>
      </p:sp>
    </p:spTree>
    <p:extLst>
      <p:ext uri="{BB962C8B-B14F-4D97-AF65-F5344CB8AC3E}">
        <p14:creationId xmlns:p14="http://schemas.microsoft.com/office/powerpoint/2010/main" val="1566589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dirty="0"/>
              <a:t>The interaction of a provincial statute and a federal statute give rise to this 50% garnishment rate</a:t>
            </a:r>
          </a:p>
          <a:p>
            <a:pPr marL="0" indent="0">
              <a:buNone/>
            </a:pPr>
            <a:endParaRPr lang="en-CA" sz="1200" b="0" i="0" dirty="0"/>
          </a:p>
          <a:p>
            <a:r>
              <a:rPr lang="en-CA" sz="1200" b="0" i="0" dirty="0"/>
              <a:t>The provincial </a:t>
            </a:r>
            <a:r>
              <a:rPr lang="en-CA" sz="1200" b="0" dirty="0"/>
              <a:t>Family Responsibility and Support Arrears Enforcement Act</a:t>
            </a:r>
            <a:r>
              <a:rPr lang="en-CA" sz="1200" b="0" i="0" dirty="0"/>
              <a:t>, 1996, S.O. 1996, c. 31 [FRSAEA] sets the garnishment rate for "disability, retirement or other pension" at 50% (subject to the FRO Director’s discretion not to enforce a support order)</a:t>
            </a:r>
          </a:p>
          <a:p>
            <a:pPr marL="0" indent="0">
              <a:buNone/>
            </a:pPr>
            <a:endParaRPr lang="en-CA" sz="1200" b="0" i="0" dirty="0"/>
          </a:p>
          <a:p>
            <a:r>
              <a:rPr lang="en-CA" sz="1200" b="0" i="0" dirty="0"/>
              <a:t>The federal </a:t>
            </a:r>
            <a:r>
              <a:rPr lang="en-CA" sz="1200" b="0" dirty="0"/>
              <a:t>Family Orders and Agreements Enforcement Assistance Act</a:t>
            </a:r>
            <a:r>
              <a:rPr lang="en-CA" sz="1200" b="0" i="0" dirty="0"/>
              <a:t>, R.S.C. 1985, c. 4 (2nd Supp.) [FOAEAA] and its Regulation permit garnishment of “moneys authorized to be paid by Her Majesty by or under such Acts of Parliament or provisions thereof or programs thereunder as are designated by the regulations”, including CPP and OAS funds</a:t>
            </a:r>
          </a:p>
        </p:txBody>
      </p:sp>
      <p:sp>
        <p:nvSpPr>
          <p:cNvPr id="4" name="Slide Number Placeholder 3"/>
          <p:cNvSpPr>
            <a:spLocks noGrp="1"/>
          </p:cNvSpPr>
          <p:nvPr>
            <p:ph type="sldNum" sz="quarter" idx="5"/>
          </p:nvPr>
        </p:nvSpPr>
        <p:spPr/>
        <p:txBody>
          <a:bodyPr/>
          <a:lstStyle/>
          <a:p>
            <a:fld id="{DEBB57BA-8018-4642-BCD3-4E2D6291FEAB}" type="slidenum">
              <a:rPr lang="en-US" smtClean="0"/>
              <a:t>7</a:t>
            </a:fld>
            <a:endParaRPr lang="en-US"/>
          </a:p>
        </p:txBody>
      </p:sp>
    </p:spTree>
    <p:extLst>
      <p:ext uri="{BB962C8B-B14F-4D97-AF65-F5344CB8AC3E}">
        <p14:creationId xmlns:p14="http://schemas.microsoft.com/office/powerpoint/2010/main" val="2993749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Rationale for these laws, according to legislative debates at the time, is the protection of women and children. The vast majority of support payors are male, and there is a widespread notion of “deadbeat dads” who shirk their financial responsibilities. </a:t>
            </a:r>
          </a:p>
        </p:txBody>
      </p:sp>
      <p:sp>
        <p:nvSpPr>
          <p:cNvPr id="4" name="Slide Number Placeholder 3"/>
          <p:cNvSpPr>
            <a:spLocks noGrp="1"/>
          </p:cNvSpPr>
          <p:nvPr>
            <p:ph type="sldNum" sz="quarter" idx="5"/>
          </p:nvPr>
        </p:nvSpPr>
        <p:spPr/>
        <p:txBody>
          <a:bodyPr/>
          <a:lstStyle/>
          <a:p>
            <a:fld id="{DEBB57BA-8018-4642-BCD3-4E2D6291FEAB}" type="slidenum">
              <a:rPr lang="en-US" smtClean="0"/>
              <a:t>8</a:t>
            </a:fld>
            <a:endParaRPr lang="en-US"/>
          </a:p>
        </p:txBody>
      </p:sp>
    </p:spTree>
    <p:extLst>
      <p:ext uri="{BB962C8B-B14F-4D97-AF65-F5344CB8AC3E}">
        <p14:creationId xmlns:p14="http://schemas.microsoft.com/office/powerpoint/2010/main" val="77251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A review of the legislative debates reveals that there was no discussion regarding fathers who may have great difficulties paying support due to disability, mental health issues, etc. Indeed, the current legislation does not seem to account for such payors and garnishment leads to significant difficulties for these men. </a:t>
            </a:r>
          </a:p>
          <a:p>
            <a:endParaRPr lang="en-US" dirty="0"/>
          </a:p>
        </p:txBody>
      </p:sp>
      <p:sp>
        <p:nvSpPr>
          <p:cNvPr id="4" name="Slide Number Placeholder 3"/>
          <p:cNvSpPr>
            <a:spLocks noGrp="1"/>
          </p:cNvSpPr>
          <p:nvPr>
            <p:ph type="sldNum" sz="quarter" idx="5"/>
          </p:nvPr>
        </p:nvSpPr>
        <p:spPr/>
        <p:txBody>
          <a:bodyPr/>
          <a:lstStyle/>
          <a:p>
            <a:fld id="{DEBB57BA-8018-4642-BCD3-4E2D6291FEAB}" type="slidenum">
              <a:rPr lang="en-US" smtClean="0"/>
              <a:t>9</a:t>
            </a:fld>
            <a:endParaRPr lang="en-US"/>
          </a:p>
        </p:txBody>
      </p:sp>
    </p:spTree>
    <p:extLst>
      <p:ext uri="{BB962C8B-B14F-4D97-AF65-F5344CB8AC3E}">
        <p14:creationId xmlns:p14="http://schemas.microsoft.com/office/powerpoint/2010/main" val="134449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14952"/>
            <a:ext cx="9144000" cy="1006475"/>
          </a:xfrm>
        </p:spPr>
        <p:txBody>
          <a:bodyPr anchor="b">
            <a:normAutofit/>
          </a:bodyPr>
          <a:lstStyle>
            <a:lvl1pPr algn="ctr">
              <a:defRPr sz="440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1524000" y="3868280"/>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4603E09-D896-8E42-9018-2BB6DA3A3E7F}" type="datetimeFigureOut">
              <a:rPr lang="en-US" smtClean="0"/>
              <a:t>5/25/2021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D6391-147B-F140-AE19-94C4B8E72C1A}" type="slidenum">
              <a:rPr lang="en-US" smtClean="0"/>
              <a:t>‹#›</a:t>
            </a:fld>
            <a:endParaRPr lang="en-US" dirty="0"/>
          </a:p>
        </p:txBody>
      </p:sp>
      <p:pic>
        <p:nvPicPr>
          <p:cNvPr id="7" name="Picture 6"/>
          <p:cNvPicPr>
            <a:picLocks noChangeAspect="1"/>
          </p:cNvPicPr>
          <p:nvPr userDrawn="1"/>
        </p:nvPicPr>
        <p:blipFill>
          <a:blip r:embed="rId2"/>
          <a:stretch>
            <a:fillRect/>
          </a:stretch>
        </p:blipFill>
        <p:spPr>
          <a:xfrm>
            <a:off x="4399959" y="848635"/>
            <a:ext cx="3392082" cy="1112603"/>
          </a:xfrm>
          <a:prstGeom prst="rect">
            <a:avLst/>
          </a:prstGeom>
        </p:spPr>
      </p:pic>
    </p:spTree>
    <p:extLst>
      <p:ext uri="{BB962C8B-B14F-4D97-AF65-F5344CB8AC3E}">
        <p14:creationId xmlns:p14="http://schemas.microsoft.com/office/powerpoint/2010/main" val="449866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7_Section Header">
    <p:bg>
      <p:bgPr>
        <a:gradFill>
          <a:gsLst>
            <a:gs pos="71000">
              <a:schemeClr val="accent3"/>
            </a:gs>
            <a:gs pos="99000">
              <a:schemeClr val="tx1">
                <a:lumMod val="75000"/>
                <a:lumOff val="25000"/>
              </a:schemeClr>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lIns="90000" anchor="b">
            <a:normAutofit/>
          </a:bodyPr>
          <a:lstStyle>
            <a:lvl1pPr algn="ctr">
              <a:defRPr sz="3200" b="1" i="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90D6391-147B-F140-AE19-94C4B8E72C1A}" type="slidenum">
              <a:rPr lang="en-US" smtClean="0"/>
              <a:pPr/>
              <a:t>‹#›</a:t>
            </a:fld>
            <a:endParaRPr lang="en-US"/>
          </a:p>
        </p:txBody>
      </p:sp>
    </p:spTree>
    <p:extLst>
      <p:ext uri="{BB962C8B-B14F-4D97-AF65-F5344CB8AC3E}">
        <p14:creationId xmlns:p14="http://schemas.microsoft.com/office/powerpoint/2010/main" val="1972358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lIns="90000" anchor="b">
            <a:normAutofit/>
          </a:bodyPr>
          <a:lstStyle>
            <a:lvl1pPr algn="ctr">
              <a:defRPr sz="3200" b="1" i="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90D6391-147B-F140-AE19-94C4B8E72C1A}" type="slidenum">
              <a:rPr lang="en-US" smtClean="0"/>
              <a:pPr/>
              <a:t>‹#›</a:t>
            </a:fld>
            <a:endParaRPr lang="en-US"/>
          </a:p>
        </p:txBody>
      </p:sp>
    </p:spTree>
    <p:extLst>
      <p:ext uri="{BB962C8B-B14F-4D97-AF65-F5344CB8AC3E}">
        <p14:creationId xmlns:p14="http://schemas.microsoft.com/office/powerpoint/2010/main" val="58069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lIns="90000" anchor="b">
            <a:normAutofit/>
          </a:bodyPr>
          <a:lstStyle>
            <a:lvl1pPr algn="ctr">
              <a:defRPr sz="3200" b="1" i="0">
                <a:solidFill>
                  <a:schemeClr val="accent3"/>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90D6391-147B-F140-AE19-94C4B8E72C1A}" type="slidenum">
              <a:rPr lang="en-US" smtClean="0"/>
              <a:t>‹#›</a:t>
            </a:fld>
            <a:endParaRPr lang="en-US"/>
          </a:p>
        </p:txBody>
      </p:sp>
    </p:spTree>
    <p:extLst>
      <p:ext uri="{BB962C8B-B14F-4D97-AF65-F5344CB8AC3E}">
        <p14:creationId xmlns:p14="http://schemas.microsoft.com/office/powerpoint/2010/main" val="256290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ection Header">
    <p:bg>
      <p:bgPr>
        <a:gradFill>
          <a:gsLst>
            <a:gs pos="57000">
              <a:schemeClr val="bg1"/>
            </a:gs>
            <a:gs pos="99000">
              <a:schemeClr val="tx2">
                <a:lumMod val="20000"/>
                <a:lumOff val="80000"/>
              </a:schemeClr>
            </a:gs>
          </a:gsLst>
          <a:lin ang="0"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65298"/>
            <a:ext cx="653124" cy="7161844"/>
          </a:xfrm>
          <a:prstGeom prst="rect">
            <a:avLst/>
          </a:prstGeom>
        </p:spPr>
      </p:pic>
      <p:sp>
        <p:nvSpPr>
          <p:cNvPr id="8" name="Title 1"/>
          <p:cNvSpPr>
            <a:spLocks noGrp="1"/>
          </p:cNvSpPr>
          <p:nvPr>
            <p:ph type="title"/>
          </p:nvPr>
        </p:nvSpPr>
        <p:spPr>
          <a:xfrm>
            <a:off x="831850" y="1709738"/>
            <a:ext cx="10515600" cy="2852737"/>
          </a:xfrm>
        </p:spPr>
        <p:txBody>
          <a:bodyPr lIns="90000" anchor="b">
            <a:normAutofit/>
          </a:bodyPr>
          <a:lstStyle>
            <a:lvl1pPr>
              <a:defRPr sz="3200" b="1" i="0">
                <a:solidFill>
                  <a:schemeClr val="accent3"/>
                </a:solidFill>
              </a:defRPr>
            </a:lvl1pPr>
          </a:lstStyle>
          <a:p>
            <a:r>
              <a:rPr lang="en-US" dirty="0"/>
              <a:t>Click to edit Master title style</a:t>
            </a:r>
          </a:p>
        </p:txBody>
      </p:sp>
      <p:sp>
        <p:nvSpPr>
          <p:cNvPr id="9" name="Text Placeholder 2"/>
          <p:cNvSpPr>
            <a:spLocks noGrp="1"/>
          </p:cNvSpPr>
          <p:nvPr>
            <p:ph type="body" idx="1"/>
          </p:nvPr>
        </p:nvSpPr>
        <p:spPr>
          <a:xfrm>
            <a:off x="831850" y="4589463"/>
            <a:ext cx="10515600" cy="1500187"/>
          </a:xfrm>
        </p:spPr>
        <p:txBody>
          <a:bodyPr/>
          <a:lstStyle>
            <a:lvl1pPr marL="0" indent="0">
              <a:buNone/>
              <a:defRPr sz="2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Slide Number Placeholder 5"/>
          <p:cNvSpPr>
            <a:spLocks noGrp="1"/>
          </p:cNvSpPr>
          <p:nvPr>
            <p:ph type="sldNum" sz="quarter" idx="12"/>
          </p:nvPr>
        </p:nvSpPr>
        <p:spPr>
          <a:xfrm>
            <a:off x="8610600" y="6356350"/>
            <a:ext cx="2743200" cy="365125"/>
          </a:xfrm>
        </p:spPr>
        <p:txBody>
          <a:bodyPr/>
          <a:lstStyle/>
          <a:p>
            <a:fld id="{990D6391-147B-F140-AE19-94C4B8E72C1A}" type="slidenum">
              <a:rPr lang="en-US" smtClean="0"/>
              <a:t>‹#›</a:t>
            </a:fld>
            <a:endParaRPr lang="en-US"/>
          </a:p>
        </p:txBody>
      </p:sp>
    </p:spTree>
    <p:extLst>
      <p:ext uri="{BB962C8B-B14F-4D97-AF65-F5344CB8AC3E}">
        <p14:creationId xmlns:p14="http://schemas.microsoft.com/office/powerpoint/2010/main" val="175705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65298"/>
            <a:ext cx="653124" cy="7161844"/>
          </a:xfrm>
          <a:prstGeom prst="rect">
            <a:avLst/>
          </a:prstGeom>
        </p:spPr>
      </p:pic>
      <p:sp>
        <p:nvSpPr>
          <p:cNvPr id="8" name="Title 1"/>
          <p:cNvSpPr>
            <a:spLocks noGrp="1"/>
          </p:cNvSpPr>
          <p:nvPr>
            <p:ph type="title"/>
          </p:nvPr>
        </p:nvSpPr>
        <p:spPr>
          <a:xfrm>
            <a:off x="831850" y="1709738"/>
            <a:ext cx="10515600" cy="2852737"/>
          </a:xfrm>
        </p:spPr>
        <p:txBody>
          <a:bodyPr lIns="90000" anchor="b">
            <a:normAutofit/>
          </a:bodyPr>
          <a:lstStyle>
            <a:lvl1pPr>
              <a:defRPr sz="3200" b="1" i="0">
                <a:solidFill>
                  <a:schemeClr val="accent3"/>
                </a:solidFill>
              </a:defRPr>
            </a:lvl1pPr>
          </a:lstStyle>
          <a:p>
            <a:r>
              <a:rPr lang="en-US" dirty="0"/>
              <a:t>Click to edit Master title style</a:t>
            </a:r>
          </a:p>
        </p:txBody>
      </p:sp>
      <p:sp>
        <p:nvSpPr>
          <p:cNvPr id="9" name="Text Placeholder 2"/>
          <p:cNvSpPr>
            <a:spLocks noGrp="1"/>
          </p:cNvSpPr>
          <p:nvPr>
            <p:ph type="body" idx="1"/>
          </p:nvPr>
        </p:nvSpPr>
        <p:spPr>
          <a:xfrm>
            <a:off x="831850" y="4589463"/>
            <a:ext cx="10515600" cy="1500187"/>
          </a:xfrm>
        </p:spPr>
        <p:txBody>
          <a:bodyPr/>
          <a:lstStyle>
            <a:lvl1pPr marL="0" indent="0">
              <a:buNone/>
              <a:defRPr sz="2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Slide Number Placeholder 5"/>
          <p:cNvSpPr>
            <a:spLocks noGrp="1"/>
          </p:cNvSpPr>
          <p:nvPr>
            <p:ph type="sldNum" sz="quarter" idx="12"/>
          </p:nvPr>
        </p:nvSpPr>
        <p:spPr>
          <a:xfrm>
            <a:off x="8610600" y="6356350"/>
            <a:ext cx="2743200" cy="365125"/>
          </a:xfrm>
        </p:spPr>
        <p:txBody>
          <a:bodyPr/>
          <a:lstStyle/>
          <a:p>
            <a:fld id="{990D6391-147B-F140-AE19-94C4B8E72C1A}" type="slidenum">
              <a:rPr lang="en-US" smtClean="0"/>
              <a:t>‹#›</a:t>
            </a:fld>
            <a:endParaRPr lang="en-US"/>
          </a:p>
        </p:txBody>
      </p:sp>
    </p:spTree>
    <p:extLst>
      <p:ext uri="{BB962C8B-B14F-4D97-AF65-F5344CB8AC3E}">
        <p14:creationId xmlns:p14="http://schemas.microsoft.com/office/powerpoint/2010/main" val="599090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603E09-D896-8E42-9018-2BB6DA3A3E7F}"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D6391-147B-F140-AE19-94C4B8E72C1A}" type="slidenum">
              <a:rPr lang="en-US" smtClean="0"/>
              <a:t>‹#›</a:t>
            </a:fld>
            <a:endParaRPr lang="en-US"/>
          </a:p>
        </p:txBody>
      </p:sp>
      <p:pic>
        <p:nvPicPr>
          <p:cNvPr id="8" name="Picture 7"/>
          <p:cNvPicPr>
            <a:picLocks noChangeAspect="1"/>
          </p:cNvPicPr>
          <p:nvPr userDrawn="1"/>
        </p:nvPicPr>
        <p:blipFill>
          <a:blip r:embed="rId2"/>
          <a:stretch>
            <a:fillRect/>
          </a:stretch>
        </p:blipFill>
        <p:spPr>
          <a:xfrm>
            <a:off x="0" y="-165298"/>
            <a:ext cx="653124" cy="7161844"/>
          </a:xfrm>
          <a:prstGeom prst="rect">
            <a:avLst/>
          </a:prstGeom>
        </p:spPr>
      </p:pic>
    </p:spTree>
    <p:extLst>
      <p:ext uri="{BB962C8B-B14F-4D97-AF65-F5344CB8AC3E}">
        <p14:creationId xmlns:p14="http://schemas.microsoft.com/office/powerpoint/2010/main" val="1515570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603E09-D896-8E42-9018-2BB6DA3A3E7F}" type="datetimeFigureOut">
              <a:rPr lang="en-US" smtClean="0"/>
              <a:t>5/25/2021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0D6391-147B-F140-AE19-94C4B8E72C1A}" type="slidenum">
              <a:rPr lang="en-US" smtClean="0"/>
              <a:t>‹#›</a:t>
            </a:fld>
            <a:endParaRPr lang="en-US"/>
          </a:p>
        </p:txBody>
      </p:sp>
      <p:pic>
        <p:nvPicPr>
          <p:cNvPr id="10" name="Picture 9"/>
          <p:cNvPicPr>
            <a:picLocks noChangeAspect="1"/>
          </p:cNvPicPr>
          <p:nvPr userDrawn="1"/>
        </p:nvPicPr>
        <p:blipFill>
          <a:blip r:embed="rId2"/>
          <a:stretch>
            <a:fillRect/>
          </a:stretch>
        </p:blipFill>
        <p:spPr>
          <a:xfrm>
            <a:off x="0" y="-165298"/>
            <a:ext cx="653124" cy="7161844"/>
          </a:xfrm>
          <a:prstGeom prst="rect">
            <a:avLst/>
          </a:prstGeom>
        </p:spPr>
      </p:pic>
    </p:spTree>
    <p:extLst>
      <p:ext uri="{BB962C8B-B14F-4D97-AF65-F5344CB8AC3E}">
        <p14:creationId xmlns:p14="http://schemas.microsoft.com/office/powerpoint/2010/main" val="888074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603E09-D896-8E42-9018-2BB6DA3A3E7F}" type="datetimeFigureOut">
              <a:rPr lang="en-US" smtClean="0"/>
              <a:t>5/25/2021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0D6391-147B-F140-AE19-94C4B8E72C1A}" type="slidenum">
              <a:rPr lang="en-US" smtClean="0"/>
              <a:t>‹#›</a:t>
            </a:fld>
            <a:endParaRPr lang="en-US"/>
          </a:p>
        </p:txBody>
      </p:sp>
    </p:spTree>
    <p:extLst>
      <p:ext uri="{BB962C8B-B14F-4D97-AF65-F5344CB8AC3E}">
        <p14:creationId xmlns:p14="http://schemas.microsoft.com/office/powerpoint/2010/main" val="863346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03E09-D896-8E42-9018-2BB6DA3A3E7F}" type="datetimeFigureOut">
              <a:rPr lang="en-US" smtClean="0"/>
              <a:t>5/25/2021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0D6391-147B-F140-AE19-94C4B8E72C1A}" type="slidenum">
              <a:rPr lang="en-US" smtClean="0"/>
              <a:t>‹#›</a:t>
            </a:fld>
            <a:endParaRPr lang="en-US"/>
          </a:p>
        </p:txBody>
      </p:sp>
    </p:spTree>
    <p:extLst>
      <p:ext uri="{BB962C8B-B14F-4D97-AF65-F5344CB8AC3E}">
        <p14:creationId xmlns:p14="http://schemas.microsoft.com/office/powerpoint/2010/main" val="1863207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03E09-D896-8E42-9018-2BB6DA3A3E7F}"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D6391-147B-F140-AE19-94C4B8E72C1A}" type="slidenum">
              <a:rPr lang="en-US" smtClean="0"/>
              <a:t>‹#›</a:t>
            </a:fld>
            <a:endParaRPr lang="en-US"/>
          </a:p>
        </p:txBody>
      </p:sp>
      <p:pic>
        <p:nvPicPr>
          <p:cNvPr id="8" name="Picture 7"/>
          <p:cNvPicPr>
            <a:picLocks noChangeAspect="1"/>
          </p:cNvPicPr>
          <p:nvPr userDrawn="1"/>
        </p:nvPicPr>
        <p:blipFill>
          <a:blip r:embed="rId2"/>
          <a:stretch>
            <a:fillRect/>
          </a:stretch>
        </p:blipFill>
        <p:spPr>
          <a:xfrm>
            <a:off x="0" y="-165298"/>
            <a:ext cx="653124" cy="7161844"/>
          </a:xfrm>
          <a:prstGeom prst="rect">
            <a:avLst/>
          </a:prstGeom>
        </p:spPr>
      </p:pic>
    </p:spTree>
    <p:extLst>
      <p:ext uri="{BB962C8B-B14F-4D97-AF65-F5344CB8AC3E}">
        <p14:creationId xmlns:p14="http://schemas.microsoft.com/office/powerpoint/2010/main" val="31648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gradFill>
          <a:gsLst>
            <a:gs pos="57000">
              <a:schemeClr val="bg1"/>
            </a:gs>
            <a:gs pos="100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14952"/>
            <a:ext cx="9144000" cy="1006475"/>
          </a:xfrm>
        </p:spPr>
        <p:txBody>
          <a:bodyPr anchor="b">
            <a:normAutofit/>
          </a:bodyPr>
          <a:lstStyle>
            <a:lvl1pPr algn="ctr">
              <a:defRPr sz="440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1524000" y="3868280"/>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4603E09-D896-8E42-9018-2BB6DA3A3E7F}" type="datetimeFigureOut">
              <a:rPr lang="en-US" smtClean="0"/>
              <a:t>5/25/2021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D6391-147B-F140-AE19-94C4B8E72C1A}" type="slidenum">
              <a:rPr lang="en-US" smtClean="0"/>
              <a:t>‹#›</a:t>
            </a:fld>
            <a:endParaRPr lang="en-US" dirty="0"/>
          </a:p>
        </p:txBody>
      </p:sp>
      <p:pic>
        <p:nvPicPr>
          <p:cNvPr id="7" name="Picture 6"/>
          <p:cNvPicPr>
            <a:picLocks noChangeAspect="1"/>
          </p:cNvPicPr>
          <p:nvPr userDrawn="1"/>
        </p:nvPicPr>
        <p:blipFill>
          <a:blip r:embed="rId2"/>
          <a:stretch>
            <a:fillRect/>
          </a:stretch>
        </p:blipFill>
        <p:spPr>
          <a:xfrm>
            <a:off x="4399959" y="848635"/>
            <a:ext cx="3392082" cy="1112603"/>
          </a:xfrm>
          <a:prstGeom prst="rect">
            <a:avLst/>
          </a:prstGeom>
        </p:spPr>
      </p:pic>
    </p:spTree>
    <p:extLst>
      <p:ext uri="{BB962C8B-B14F-4D97-AF65-F5344CB8AC3E}">
        <p14:creationId xmlns:p14="http://schemas.microsoft.com/office/powerpoint/2010/main" val="1478961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03E09-D896-8E42-9018-2BB6DA3A3E7F}"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D6391-147B-F140-AE19-94C4B8E72C1A}" type="slidenum">
              <a:rPr lang="en-US" smtClean="0"/>
              <a:t>‹#›</a:t>
            </a:fld>
            <a:endParaRPr lang="en-US"/>
          </a:p>
        </p:txBody>
      </p:sp>
      <p:pic>
        <p:nvPicPr>
          <p:cNvPr id="8" name="Picture 7"/>
          <p:cNvPicPr>
            <a:picLocks noChangeAspect="1"/>
          </p:cNvPicPr>
          <p:nvPr userDrawn="1"/>
        </p:nvPicPr>
        <p:blipFill>
          <a:blip r:embed="rId2"/>
          <a:stretch>
            <a:fillRect/>
          </a:stretch>
        </p:blipFill>
        <p:spPr>
          <a:xfrm>
            <a:off x="0" y="-165298"/>
            <a:ext cx="653124" cy="7161844"/>
          </a:xfrm>
          <a:prstGeom prst="rect">
            <a:avLst/>
          </a:prstGeom>
        </p:spPr>
      </p:pic>
    </p:spTree>
    <p:extLst>
      <p:ext uri="{BB962C8B-B14F-4D97-AF65-F5344CB8AC3E}">
        <p14:creationId xmlns:p14="http://schemas.microsoft.com/office/powerpoint/2010/main" val="196506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4603E09-D896-8E42-9018-2BB6DA3A3E7F}"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D6391-147B-F140-AE19-94C4B8E72C1A}" type="slidenum">
              <a:rPr lang="en-US" smtClean="0"/>
              <a:t>‹#›</a:t>
            </a:fld>
            <a:endParaRPr lang="en-US"/>
          </a:p>
        </p:txBody>
      </p:sp>
      <p:pic>
        <p:nvPicPr>
          <p:cNvPr id="7" name="Picture 6"/>
          <p:cNvPicPr>
            <a:picLocks noChangeAspect="1"/>
          </p:cNvPicPr>
          <p:nvPr userDrawn="1"/>
        </p:nvPicPr>
        <p:blipFill>
          <a:blip r:embed="rId2"/>
          <a:stretch>
            <a:fillRect/>
          </a:stretch>
        </p:blipFill>
        <p:spPr>
          <a:xfrm>
            <a:off x="3805382" y="1245206"/>
            <a:ext cx="4581236" cy="1502644"/>
          </a:xfrm>
          <a:prstGeom prst="rect">
            <a:avLst/>
          </a:prstGeom>
        </p:spPr>
      </p:pic>
      <p:sp>
        <p:nvSpPr>
          <p:cNvPr id="8" name="Footer Placeholder 4"/>
          <p:cNvSpPr txBox="1">
            <a:spLocks/>
          </p:cNvSpPr>
          <p:nvPr userDrawn="1"/>
        </p:nvSpPr>
        <p:spPr>
          <a:xfrm>
            <a:off x="4038600" y="487755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12" name="Straight Connector 11"/>
          <p:cNvCxnSpPr/>
          <p:nvPr userDrawn="1"/>
        </p:nvCxnSpPr>
        <p:spPr>
          <a:xfrm>
            <a:off x="1829727" y="3512090"/>
            <a:ext cx="8521908" cy="0"/>
          </a:xfrm>
          <a:prstGeom prst="line">
            <a:avLst/>
          </a:prstGeom>
          <a:ln w="57150" cap="rnd">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xmlns="" id="{FA938EF8-1F69-594A-A17C-87F73EAF5A99}"/>
              </a:ext>
            </a:extLst>
          </p:cNvPr>
          <p:cNvPicPr>
            <a:picLocks noChangeAspect="1"/>
          </p:cNvPicPr>
          <p:nvPr userDrawn="1"/>
        </p:nvPicPr>
        <p:blipFill>
          <a:blip r:embed="rId3"/>
          <a:stretch>
            <a:fillRect/>
          </a:stretch>
        </p:blipFill>
        <p:spPr>
          <a:xfrm>
            <a:off x="1181332" y="4246383"/>
            <a:ext cx="1671926" cy="1213783"/>
          </a:xfrm>
          <a:prstGeom prst="rect">
            <a:avLst/>
          </a:prstGeom>
        </p:spPr>
      </p:pic>
      <p:pic>
        <p:nvPicPr>
          <p:cNvPr id="10" name="Picture 9" descr="A close up of a logo&#10;&#10;Description automatically generated">
            <a:extLst>
              <a:ext uri="{FF2B5EF4-FFF2-40B4-BE49-F238E27FC236}">
                <a16:creationId xmlns:a16="http://schemas.microsoft.com/office/drawing/2014/main" xmlns="" id="{B0B1A6D8-B31B-9E41-B28A-115962E06797}"/>
              </a:ext>
            </a:extLst>
          </p:cNvPr>
          <p:cNvPicPr>
            <a:picLocks noChangeAspect="1"/>
          </p:cNvPicPr>
          <p:nvPr userDrawn="1"/>
        </p:nvPicPr>
        <p:blipFill>
          <a:blip r:embed="rId4"/>
          <a:stretch>
            <a:fillRect/>
          </a:stretch>
        </p:blipFill>
        <p:spPr>
          <a:xfrm>
            <a:off x="3203606" y="4690870"/>
            <a:ext cx="1727251" cy="738492"/>
          </a:xfrm>
          <a:prstGeom prst="rect">
            <a:avLst/>
          </a:prstGeom>
        </p:spPr>
      </p:pic>
      <p:pic>
        <p:nvPicPr>
          <p:cNvPr id="14" name="Picture 13" descr="A picture containing clipart&#10;&#10;Description automatically generated">
            <a:extLst>
              <a:ext uri="{FF2B5EF4-FFF2-40B4-BE49-F238E27FC236}">
                <a16:creationId xmlns:a16="http://schemas.microsoft.com/office/drawing/2014/main" xmlns="" id="{17FD484C-8247-6B42-93EC-7A224A018C0C}"/>
              </a:ext>
            </a:extLst>
          </p:cNvPr>
          <p:cNvPicPr>
            <a:picLocks noChangeAspect="1"/>
          </p:cNvPicPr>
          <p:nvPr userDrawn="1"/>
        </p:nvPicPr>
        <p:blipFill>
          <a:blip r:embed="rId5"/>
          <a:stretch>
            <a:fillRect/>
          </a:stretch>
        </p:blipFill>
        <p:spPr>
          <a:xfrm>
            <a:off x="5252275" y="4791221"/>
            <a:ext cx="1514285" cy="666913"/>
          </a:xfrm>
          <a:prstGeom prst="rect">
            <a:avLst/>
          </a:prstGeom>
        </p:spPr>
      </p:pic>
      <p:pic>
        <p:nvPicPr>
          <p:cNvPr id="16" name="Picture 15" descr="A close up of a sign&#10;&#10;Description automatically generated">
            <a:extLst>
              <a:ext uri="{FF2B5EF4-FFF2-40B4-BE49-F238E27FC236}">
                <a16:creationId xmlns:a16="http://schemas.microsoft.com/office/drawing/2014/main" xmlns="" id="{253378D8-1770-C240-8EE1-2E600487A977}"/>
              </a:ext>
            </a:extLst>
          </p:cNvPr>
          <p:cNvPicPr>
            <a:picLocks noChangeAspect="1"/>
          </p:cNvPicPr>
          <p:nvPr userDrawn="1"/>
        </p:nvPicPr>
        <p:blipFill>
          <a:blip r:embed="rId6"/>
          <a:stretch>
            <a:fillRect/>
          </a:stretch>
        </p:blipFill>
        <p:spPr>
          <a:xfrm>
            <a:off x="7020326" y="4550054"/>
            <a:ext cx="879308" cy="879308"/>
          </a:xfrm>
          <a:prstGeom prst="rect">
            <a:avLst/>
          </a:prstGeom>
        </p:spPr>
      </p:pic>
      <p:pic>
        <p:nvPicPr>
          <p:cNvPr id="18" name="Picture 17" descr="A close up of a logo&#10;&#10;Description automatically generated">
            <a:extLst>
              <a:ext uri="{FF2B5EF4-FFF2-40B4-BE49-F238E27FC236}">
                <a16:creationId xmlns:a16="http://schemas.microsoft.com/office/drawing/2014/main" xmlns="" id="{AB81A741-AA6B-F247-B309-2B3DA3F1CAF0}"/>
              </a:ext>
            </a:extLst>
          </p:cNvPr>
          <p:cNvPicPr>
            <a:picLocks noChangeAspect="1"/>
          </p:cNvPicPr>
          <p:nvPr userDrawn="1"/>
        </p:nvPicPr>
        <p:blipFill>
          <a:blip r:embed="rId7"/>
          <a:stretch>
            <a:fillRect/>
          </a:stretch>
        </p:blipFill>
        <p:spPr>
          <a:xfrm>
            <a:off x="8153400" y="4697322"/>
            <a:ext cx="2929128" cy="760812"/>
          </a:xfrm>
          <a:prstGeom prst="rect">
            <a:avLst/>
          </a:prstGeom>
        </p:spPr>
      </p:pic>
    </p:spTree>
    <p:extLst>
      <p:ext uri="{BB962C8B-B14F-4D97-AF65-F5344CB8AC3E}">
        <p14:creationId xmlns:p14="http://schemas.microsoft.com/office/powerpoint/2010/main" val="1906827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3"/>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3"/>
                </a:solidFill>
              </a:defRPr>
            </a:lvl1pPr>
            <a:lvl2pPr>
              <a:defRPr>
                <a:solidFill>
                  <a:schemeClr val="accent1"/>
                </a:solidFill>
              </a:defRPr>
            </a:lvl2pPr>
            <a:lvl3pPr>
              <a:defRPr>
                <a:solidFill>
                  <a:schemeClr val="tx2"/>
                </a:solidFill>
              </a:defRPr>
            </a:lvl3pPr>
            <a:lvl4pPr>
              <a:defRPr>
                <a:solidFill>
                  <a:schemeClr val="accent6"/>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603E09-D896-8E42-9018-2BB6DA3A3E7F}"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D6391-147B-F140-AE19-94C4B8E72C1A}" type="slidenum">
              <a:rPr lang="en-US" smtClean="0"/>
              <a:t>‹#›</a:t>
            </a:fld>
            <a:endParaRPr lang="en-US"/>
          </a:p>
        </p:txBody>
      </p:sp>
      <p:pic>
        <p:nvPicPr>
          <p:cNvPr id="7" name="Picture 6"/>
          <p:cNvPicPr>
            <a:picLocks noChangeAspect="1"/>
          </p:cNvPicPr>
          <p:nvPr userDrawn="1"/>
        </p:nvPicPr>
        <p:blipFill>
          <a:blip r:embed="rId2"/>
          <a:stretch>
            <a:fillRect/>
          </a:stretch>
        </p:blipFill>
        <p:spPr>
          <a:xfrm>
            <a:off x="0" y="-165298"/>
            <a:ext cx="653124" cy="7161844"/>
          </a:xfrm>
          <a:prstGeom prst="rect">
            <a:avLst/>
          </a:prstGeom>
        </p:spPr>
      </p:pic>
    </p:spTree>
    <p:extLst>
      <p:ext uri="{BB962C8B-B14F-4D97-AF65-F5344CB8AC3E}">
        <p14:creationId xmlns:p14="http://schemas.microsoft.com/office/powerpoint/2010/main" val="1645242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64000">
              <a:schemeClr val="bg1"/>
            </a:gs>
            <a:gs pos="100000">
              <a:schemeClr val="tx2">
                <a:lumMod val="20000"/>
                <a:lumOff val="80000"/>
              </a:schemeClr>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3"/>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3"/>
                </a:solidFill>
              </a:defRPr>
            </a:lvl1pPr>
            <a:lvl2pPr>
              <a:defRPr>
                <a:solidFill>
                  <a:schemeClr val="accent1"/>
                </a:solidFill>
              </a:defRPr>
            </a:lvl2pPr>
            <a:lvl3pPr>
              <a:defRPr>
                <a:solidFill>
                  <a:schemeClr val="tx2"/>
                </a:solidFill>
              </a:defRPr>
            </a:lvl3pPr>
            <a:lvl4pPr>
              <a:defRPr>
                <a:solidFill>
                  <a:schemeClr val="accent6"/>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603E09-D896-8E42-9018-2BB6DA3A3E7F}"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D6391-147B-F140-AE19-94C4B8E72C1A}" type="slidenum">
              <a:rPr lang="en-US" smtClean="0"/>
              <a:t>‹#›</a:t>
            </a:fld>
            <a:endParaRPr lang="en-US"/>
          </a:p>
        </p:txBody>
      </p:sp>
      <p:pic>
        <p:nvPicPr>
          <p:cNvPr id="7" name="Picture 6"/>
          <p:cNvPicPr>
            <a:picLocks noChangeAspect="1"/>
          </p:cNvPicPr>
          <p:nvPr userDrawn="1"/>
        </p:nvPicPr>
        <p:blipFill>
          <a:blip r:embed="rId2"/>
          <a:stretch>
            <a:fillRect/>
          </a:stretch>
        </p:blipFill>
        <p:spPr>
          <a:xfrm>
            <a:off x="0" y="-165298"/>
            <a:ext cx="653124" cy="7161844"/>
          </a:xfrm>
          <a:prstGeom prst="rect">
            <a:avLst/>
          </a:prstGeom>
        </p:spPr>
      </p:pic>
    </p:spTree>
    <p:extLst>
      <p:ext uri="{BB962C8B-B14F-4D97-AF65-F5344CB8AC3E}">
        <p14:creationId xmlns:p14="http://schemas.microsoft.com/office/powerpoint/2010/main" val="1095326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5_Section Header">
    <p:bg>
      <p:bgPr>
        <a:gradFill>
          <a:gsLst>
            <a:gs pos="71000">
              <a:schemeClr val="accent1"/>
            </a:gs>
            <a:gs pos="100000">
              <a:schemeClr val="tx2"/>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lIns="90000" anchor="b">
            <a:normAutofit/>
          </a:bodyPr>
          <a:lstStyle>
            <a:lvl1pPr algn="ctr">
              <a:defRPr sz="3200" b="1" i="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90D6391-147B-F140-AE19-94C4B8E72C1A}" type="slidenum">
              <a:rPr lang="en-US" smtClean="0"/>
              <a:pPr/>
              <a:t>‹#›</a:t>
            </a:fld>
            <a:endParaRPr lang="en-US"/>
          </a:p>
        </p:txBody>
      </p:sp>
    </p:spTree>
    <p:extLst>
      <p:ext uri="{BB962C8B-B14F-4D97-AF65-F5344CB8AC3E}">
        <p14:creationId xmlns:p14="http://schemas.microsoft.com/office/powerpoint/2010/main" val="654398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lIns="90000" anchor="b">
            <a:normAutofit/>
          </a:bodyPr>
          <a:lstStyle>
            <a:lvl1pPr algn="ctr">
              <a:defRPr sz="3200" b="1" i="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90D6391-147B-F140-AE19-94C4B8E72C1A}" type="slidenum">
              <a:rPr lang="en-US" smtClean="0"/>
              <a:pPr/>
              <a:t>‹#›</a:t>
            </a:fld>
            <a:endParaRPr lang="en-US"/>
          </a:p>
        </p:txBody>
      </p:sp>
    </p:spTree>
    <p:extLst>
      <p:ext uri="{BB962C8B-B14F-4D97-AF65-F5344CB8AC3E}">
        <p14:creationId xmlns:p14="http://schemas.microsoft.com/office/powerpoint/2010/main" val="1717178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6_Section Header">
    <p:bg>
      <p:bgPr>
        <a:gradFill>
          <a:gsLst>
            <a:gs pos="71000">
              <a:schemeClr val="tx2"/>
            </a:gs>
            <a:gs pos="100000">
              <a:schemeClr val="accent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lIns="90000" anchor="b">
            <a:normAutofit/>
          </a:bodyPr>
          <a:lstStyle>
            <a:lvl1pPr algn="ctr">
              <a:defRPr sz="3200" b="1" i="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90D6391-147B-F140-AE19-94C4B8E72C1A}" type="slidenum">
              <a:rPr lang="en-US" smtClean="0"/>
              <a:pPr/>
              <a:t>‹#›</a:t>
            </a:fld>
            <a:endParaRPr lang="en-US"/>
          </a:p>
        </p:txBody>
      </p:sp>
    </p:spTree>
    <p:extLst>
      <p:ext uri="{BB962C8B-B14F-4D97-AF65-F5344CB8AC3E}">
        <p14:creationId xmlns:p14="http://schemas.microsoft.com/office/powerpoint/2010/main" val="1450188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lIns="90000" anchor="b">
            <a:normAutofit/>
          </a:bodyPr>
          <a:lstStyle>
            <a:lvl1pPr algn="ctr">
              <a:defRPr sz="3200" b="1" i="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90D6391-147B-F140-AE19-94C4B8E72C1A}" type="slidenum">
              <a:rPr lang="en-US" smtClean="0"/>
              <a:pPr/>
              <a:t>‹#›</a:t>
            </a:fld>
            <a:endParaRPr lang="en-US"/>
          </a:p>
        </p:txBody>
      </p:sp>
    </p:spTree>
    <p:extLst>
      <p:ext uri="{BB962C8B-B14F-4D97-AF65-F5344CB8AC3E}">
        <p14:creationId xmlns:p14="http://schemas.microsoft.com/office/powerpoint/2010/main" val="151789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24400" y="6356350"/>
            <a:ext cx="2743200" cy="365125"/>
          </a:xfrm>
          <a:prstGeom prst="rect">
            <a:avLst/>
          </a:prstGeom>
        </p:spPr>
        <p:txBody>
          <a:bodyPr vert="horz" lIns="91440" tIns="45720" rIns="91440" bIns="45720" rtlCol="0" anchor="ctr"/>
          <a:lstStyle>
            <a:lvl1pPr algn="ctr">
              <a:defRPr sz="1100" i="0">
                <a:solidFill>
                  <a:schemeClr val="tx1">
                    <a:tint val="75000"/>
                  </a:schemeClr>
                </a:solidFill>
              </a:defRPr>
            </a:lvl1pPr>
          </a:lstStyle>
          <a:p>
            <a:fld id="{24603E09-D896-8E42-9018-2BB6DA3A3E7F}" type="datetimeFigureOut">
              <a:rPr lang="en-US" smtClean="0"/>
              <a:pPr/>
              <a:t>5/25/2021</a:t>
            </a:fld>
            <a:endParaRPr lang="en-US"/>
          </a:p>
        </p:txBody>
      </p:sp>
      <p:sp>
        <p:nvSpPr>
          <p:cNvPr id="5" name="Footer Placeholder 4"/>
          <p:cNvSpPr>
            <a:spLocks noGrp="1"/>
          </p:cNvSpPr>
          <p:nvPr>
            <p:ph type="ftr" sz="quarter" idx="3"/>
          </p:nvPr>
        </p:nvSpPr>
        <p:spPr>
          <a:xfrm>
            <a:off x="838200" y="6356350"/>
            <a:ext cx="3463138"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990D6391-147B-F140-AE19-94C4B8E72C1A}" type="slidenum">
              <a:rPr lang="en-US" smtClean="0"/>
              <a:pPr/>
              <a:t>‹#›</a:t>
            </a:fld>
            <a:endParaRPr lang="en-US"/>
          </a:p>
        </p:txBody>
      </p:sp>
    </p:spTree>
    <p:extLst>
      <p:ext uri="{BB962C8B-B14F-4D97-AF65-F5344CB8AC3E}">
        <p14:creationId xmlns:p14="http://schemas.microsoft.com/office/powerpoint/2010/main" val="146098517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0" r:id="rId3"/>
    <p:sldLayoutId id="2147483650" r:id="rId4"/>
    <p:sldLayoutId id="2147483666" r:id="rId5"/>
    <p:sldLayoutId id="2147483667" r:id="rId6"/>
    <p:sldLayoutId id="2147483663" r:id="rId7"/>
    <p:sldLayoutId id="2147483668" r:id="rId8"/>
    <p:sldLayoutId id="2147483662" r:id="rId9"/>
    <p:sldLayoutId id="2147483669" r:id="rId10"/>
    <p:sldLayoutId id="2147483664" r:id="rId11"/>
    <p:sldLayoutId id="2147483661" r:id="rId12"/>
    <p:sldLayoutId id="2147483670" r:id="rId13"/>
    <p:sldLayoutId id="2147483651" r:id="rId14"/>
    <p:sldLayoutId id="2147483652" r:id="rId15"/>
    <p:sldLayoutId id="2147483653" r:id="rId16"/>
    <p:sldLayoutId id="2147483654" r:id="rId17"/>
    <p:sldLayoutId id="2147483655" r:id="rId18"/>
    <p:sldLayoutId id="2147483656" r:id="rId19"/>
    <p:sldLayoutId id="2147483657" r:id="rId20"/>
  </p:sldLayoutIdLst>
  <p:txStyles>
    <p:title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1"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6.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8.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0.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hyperlink" Target="https://stepstojustice.ca/questions/family-law/when-does-child-support-end-how-do-i-end-it"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3.m4a"/><Relationship Id="rId1" Type="http://schemas.openxmlformats.org/officeDocument/2006/relationships/audio" Target="NULL" TargetMode="Externa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4.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hyperlink" Target="https://www.stmichaelshospital.com/programs/familypractice/health-justice-program.php" TargetMode="External"/><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9.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7.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9.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audio" Target="../media/media9.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84410"/>
            <a:ext cx="9144000" cy="1006475"/>
          </a:xfrm>
        </p:spPr>
        <p:txBody>
          <a:bodyPr>
            <a:noAutofit/>
          </a:bodyPr>
          <a:lstStyle/>
          <a:p>
            <a:r>
              <a:rPr lang="en-US" sz="6000" dirty="0"/>
              <a:t>Supporting Clients Who Owe Child Support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3506" y="424031"/>
            <a:ext cx="609600" cy="609600"/>
          </a:xfrm>
          <a:prstGeom prst="rect">
            <a:avLst/>
          </a:prstGeom>
        </p:spPr>
      </p:pic>
    </p:spTree>
    <p:extLst>
      <p:ext uri="{BB962C8B-B14F-4D97-AF65-F5344CB8AC3E}">
        <p14:creationId xmlns:p14="http://schemas.microsoft.com/office/powerpoint/2010/main" val="1169658111"/>
      </p:ext>
    </p:extLst>
  </p:cSld>
  <p:clrMapOvr>
    <a:masterClrMapping/>
  </p:clrMapOvr>
  <mc:AlternateContent xmlns:mc="http://schemas.openxmlformats.org/markup-compatibility/2006" xmlns:p14="http://schemas.microsoft.com/office/powerpoint/2010/main">
    <mc:Choice Requires="p14">
      <p:transition spd="slow" p14:dur="2000" advClick="0" advTm="1070"/>
    </mc:Choice>
    <mc:Fallback xmlns="">
      <p:transition spd="slow" advClick="0" advTm="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F76886-72AE-4246-89AE-EF1D6C66A64F}"/>
              </a:ext>
            </a:extLst>
          </p:cNvPr>
          <p:cNvSpPr>
            <a:spLocks noGrp="1"/>
          </p:cNvSpPr>
          <p:nvPr>
            <p:ph type="title"/>
          </p:nvPr>
        </p:nvSpPr>
        <p:spPr/>
        <p:txBody>
          <a:bodyPr/>
          <a:lstStyle/>
          <a:p>
            <a:r>
              <a:rPr lang="en-US" dirty="0"/>
              <a:t>Case Study: Jim</a:t>
            </a:r>
          </a:p>
        </p:txBody>
      </p:sp>
      <p:sp>
        <p:nvSpPr>
          <p:cNvPr id="3" name="Content Placeholder 2">
            <a:extLst>
              <a:ext uri="{FF2B5EF4-FFF2-40B4-BE49-F238E27FC236}">
                <a16:creationId xmlns:a16="http://schemas.microsoft.com/office/drawing/2014/main" xmlns="" id="{263330D0-3CFF-D147-B23F-36056FCAA932}"/>
              </a:ext>
            </a:extLst>
          </p:cNvPr>
          <p:cNvSpPr>
            <a:spLocks noGrp="1"/>
          </p:cNvSpPr>
          <p:nvPr>
            <p:ph idx="1"/>
          </p:nvPr>
        </p:nvSpPr>
        <p:spPr>
          <a:xfrm>
            <a:off x="838200" y="1405719"/>
            <a:ext cx="10515600" cy="5126086"/>
          </a:xfrm>
        </p:spPr>
        <p:txBody>
          <a:bodyPr>
            <a:normAutofit fontScale="92500" lnSpcReduction="20000"/>
          </a:bodyPr>
          <a:lstStyle/>
          <a:p>
            <a:r>
              <a:rPr lang="en-US" b="0" i="0" dirty="0"/>
              <a:t>Jim had a good construction job at the time his marriage broke down back in 1994. He and his wife had 3 kids at the time, ages 4, 7 and 10. Jim was 30.</a:t>
            </a:r>
          </a:p>
          <a:p>
            <a:r>
              <a:rPr lang="en-US" b="0" i="0" dirty="0"/>
              <a:t>Jim was ordered to pay monthly child support for his kids based on his income at the time.</a:t>
            </a:r>
          </a:p>
          <a:p>
            <a:r>
              <a:rPr lang="en-US" b="0" i="0" dirty="0"/>
              <a:t>The breakdown of his marriage triggered mental health deterioration for Jim. His childhood traumas haunted him, he injured his back at work, and he began using drugs to cope.</a:t>
            </a:r>
          </a:p>
          <a:p>
            <a:r>
              <a:rPr lang="en-US" b="0" i="0" dirty="0"/>
              <a:t>Jim lost his job not long after, and eventually ended up on OW for about a decade. He had left school at grade 8 and couldn’t find employment that didn’t involve physical </a:t>
            </a:r>
            <a:r>
              <a:rPr lang="en-US" b="0" i="0" dirty="0" err="1"/>
              <a:t>labour</a:t>
            </a:r>
            <a:r>
              <a:rPr lang="en-US" b="0" i="0" dirty="0"/>
              <a:t>. He got on ODSP when he was 45. He’s about to turn 65 now. </a:t>
            </a:r>
          </a:p>
          <a:p>
            <a:r>
              <a:rPr lang="en-US" b="0" i="0" dirty="0"/>
              <a:t>The FRO calculates that Jim owes $120K in child support.</a:t>
            </a:r>
          </a:p>
          <a:p>
            <a:r>
              <a:rPr lang="en-US" b="0" i="0" dirty="0"/>
              <a:t>For a while, Jim’s ex had to go on social assistance. MCCSS has an interest in his case because they want their money back.  </a:t>
            </a:r>
          </a:p>
        </p:txBody>
      </p:sp>
      <p:pic>
        <p:nvPicPr>
          <p:cNvPr id="4" name="Audio Recording May 9, 2021 at 20:01:34" descr="Audio Recording May 9, 2021 at 20:01:34">
            <a:hlinkClick r:id="" action="ppaction://media"/>
            <a:extLst>
              <a:ext uri="{FF2B5EF4-FFF2-40B4-BE49-F238E27FC236}">
                <a16:creationId xmlns:a16="http://schemas.microsoft.com/office/drawing/2014/main" xmlns="" id="{C0CE3185-7982-9543-AFF9-A09C26DDFE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215106"/>
            <a:ext cx="812800" cy="812800"/>
          </a:xfrm>
          <a:prstGeom prst="rect">
            <a:avLst/>
          </a:prstGeom>
        </p:spPr>
      </p:pic>
    </p:spTree>
    <p:extLst>
      <p:ext uri="{BB962C8B-B14F-4D97-AF65-F5344CB8AC3E}">
        <p14:creationId xmlns:p14="http://schemas.microsoft.com/office/powerpoint/2010/main" val="324687039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par>
                          <p:cTn id="17" fill="hold">
                            <p:stCondLst>
                              <p:cond delay="0"/>
                            </p:stCondLst>
                            <p:childTnLst>
                              <p:par>
                                <p:cTn id="18" presetID="1" presetClass="mediacall" presetSubtype="0" fill="hold" nodeType="afterEffect">
                                  <p:stCondLst>
                                    <p:cond delay="0"/>
                                  </p:stCondLst>
                                  <p:childTnLst>
                                    <p:cmd type="call" cmd="playFrom(0.0)">
                                      <p:cBhvr>
                                        <p:cTn id="19" dur="113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F12176-2FB4-394B-A880-867C4F6AE5F2}"/>
              </a:ext>
            </a:extLst>
          </p:cNvPr>
          <p:cNvSpPr>
            <a:spLocks noGrp="1"/>
          </p:cNvSpPr>
          <p:nvPr>
            <p:ph type="title"/>
          </p:nvPr>
        </p:nvSpPr>
        <p:spPr/>
        <p:txBody>
          <a:bodyPr/>
          <a:lstStyle/>
          <a:p>
            <a:r>
              <a:rPr lang="en-US" dirty="0"/>
              <a:t>What Can Payors Do?</a:t>
            </a:r>
          </a:p>
        </p:txBody>
      </p:sp>
      <p:sp>
        <p:nvSpPr>
          <p:cNvPr id="3" name="Content Placeholder 2">
            <a:extLst>
              <a:ext uri="{FF2B5EF4-FFF2-40B4-BE49-F238E27FC236}">
                <a16:creationId xmlns:a16="http://schemas.microsoft.com/office/drawing/2014/main" xmlns="" id="{B03EC0A4-57CD-5B4B-A149-2A40B7A284A5}"/>
              </a:ext>
            </a:extLst>
          </p:cNvPr>
          <p:cNvSpPr>
            <a:spLocks noGrp="1"/>
          </p:cNvSpPr>
          <p:nvPr>
            <p:ph idx="1"/>
          </p:nvPr>
        </p:nvSpPr>
        <p:spPr/>
        <p:txBody>
          <a:bodyPr>
            <a:normAutofit lnSpcReduction="10000"/>
          </a:bodyPr>
          <a:lstStyle/>
          <a:p>
            <a:r>
              <a:rPr lang="en-CA" b="0" i="0" dirty="0"/>
              <a:t>There are two main methods for altering support orders and/or enforcement and remedying the issue. Both have to be taken: </a:t>
            </a:r>
          </a:p>
          <a:p>
            <a:pPr marL="0" indent="0">
              <a:buNone/>
            </a:pPr>
            <a:r>
              <a:rPr lang="en-CA" b="0" i="0" dirty="0"/>
              <a:t>1) Completing the </a:t>
            </a:r>
            <a:r>
              <a:rPr lang="en-CA" i="0" dirty="0"/>
              <a:t>Application to Discontinue Enforcement of Ongoing Support</a:t>
            </a:r>
            <a:r>
              <a:rPr lang="en-CA" b="0" i="0" dirty="0"/>
              <a:t>, to stop ongoing collection, and</a:t>
            </a:r>
          </a:p>
          <a:p>
            <a:pPr marL="0" indent="0">
              <a:buNone/>
            </a:pPr>
            <a:r>
              <a:rPr lang="en-CA" b="0" i="0" dirty="0"/>
              <a:t>2) </a:t>
            </a:r>
            <a:r>
              <a:rPr lang="en-CA" i="0" dirty="0"/>
              <a:t>Applying for a Motion to Change</a:t>
            </a:r>
            <a:endParaRPr lang="en-CA" b="0" i="0" dirty="0"/>
          </a:p>
          <a:p>
            <a:pPr marL="0" indent="0">
              <a:buNone/>
            </a:pPr>
            <a:endParaRPr lang="en-CA" b="0" i="0" dirty="0"/>
          </a:p>
          <a:p>
            <a:r>
              <a:rPr lang="en-CA" i="0" dirty="0"/>
              <a:t>The onus is on the payor to make these applications. </a:t>
            </a:r>
            <a:r>
              <a:rPr lang="en-CA" b="0" i="0" dirty="0"/>
              <a:t>Nothing will happen automatically.</a:t>
            </a:r>
            <a:endParaRPr lang="en-US" b="0" i="0" dirty="0"/>
          </a:p>
        </p:txBody>
      </p:sp>
      <p:pic>
        <p:nvPicPr>
          <p:cNvPr id="5" name="Audio Recording May 9, 2021 at 20:07:19" descr="Audio Recording May 9, 2021 at 20:07:19">
            <a:hlinkClick r:id="" action="ppaction://media"/>
            <a:extLst>
              <a:ext uri="{FF2B5EF4-FFF2-40B4-BE49-F238E27FC236}">
                <a16:creationId xmlns:a16="http://schemas.microsoft.com/office/drawing/2014/main" xmlns="" id="{8B5D3844-376B-3040-B35E-0B1666CEE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6135" y="215106"/>
            <a:ext cx="812800" cy="812800"/>
          </a:xfrm>
          <a:prstGeom prst="rect">
            <a:avLst/>
          </a:prstGeom>
        </p:spPr>
      </p:pic>
    </p:spTree>
    <p:extLst>
      <p:ext uri="{BB962C8B-B14F-4D97-AF65-F5344CB8AC3E}">
        <p14:creationId xmlns:p14="http://schemas.microsoft.com/office/powerpoint/2010/main" val="1763067569"/>
      </p:ext>
    </p:extLst>
  </p:cSld>
  <p:clrMapOvr>
    <a:masterClrMapping/>
  </p:clrMapOvr>
  <mc:AlternateContent xmlns:mc="http://schemas.openxmlformats.org/markup-compatibility/2006" xmlns:p14="http://schemas.microsoft.com/office/powerpoint/2010/main">
    <mc:Choice Requires="p14">
      <p:transition spd="slow" p14:dur="2000" advClick="0" advTm="510"/>
    </mc:Choice>
    <mc:Fallback xmlns="">
      <p:transition spd="slow" advClick="0" advTm="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1A2EE-4B1A-6A43-BCBE-9F477A158505}"/>
              </a:ext>
            </a:extLst>
          </p:cNvPr>
          <p:cNvSpPr>
            <a:spLocks noGrp="1"/>
          </p:cNvSpPr>
          <p:nvPr>
            <p:ph type="title"/>
          </p:nvPr>
        </p:nvSpPr>
        <p:spPr/>
        <p:txBody>
          <a:bodyPr/>
          <a:lstStyle/>
          <a:p>
            <a:r>
              <a:rPr lang="en-CA" dirty="0"/>
              <a:t>Application to Discontinue Enforcement of Ongoing Support</a:t>
            </a:r>
            <a:endParaRPr lang="en-US" dirty="0"/>
          </a:p>
        </p:txBody>
      </p:sp>
      <p:sp>
        <p:nvSpPr>
          <p:cNvPr id="3" name="Content Placeholder 2">
            <a:extLst>
              <a:ext uri="{FF2B5EF4-FFF2-40B4-BE49-F238E27FC236}">
                <a16:creationId xmlns:a16="http://schemas.microsoft.com/office/drawing/2014/main" xmlns="" id="{159FFBEB-827C-0C4E-9484-C126400C4B0D}"/>
              </a:ext>
            </a:extLst>
          </p:cNvPr>
          <p:cNvSpPr>
            <a:spLocks noGrp="1"/>
          </p:cNvSpPr>
          <p:nvPr>
            <p:ph idx="1"/>
          </p:nvPr>
        </p:nvSpPr>
        <p:spPr/>
        <p:txBody>
          <a:bodyPr/>
          <a:lstStyle/>
          <a:p>
            <a:r>
              <a:rPr lang="en-CA" b="0" i="0" dirty="0"/>
              <a:t>If a payor believes that a </a:t>
            </a:r>
            <a:r>
              <a:rPr lang="en-CA" i="0" dirty="0"/>
              <a:t>support obligation has terminated,</a:t>
            </a:r>
            <a:r>
              <a:rPr lang="en-CA" b="0" i="0" dirty="0"/>
              <a:t> he or she may submit an Application to Discontinue Enforcement of Ongoing Support </a:t>
            </a:r>
            <a:endParaRPr lang="en-US" b="0" i="0" dirty="0"/>
          </a:p>
        </p:txBody>
      </p:sp>
      <p:pic>
        <p:nvPicPr>
          <p:cNvPr id="4" name="Picture 3">
            <a:extLst>
              <a:ext uri="{FF2B5EF4-FFF2-40B4-BE49-F238E27FC236}">
                <a16:creationId xmlns:a16="http://schemas.microsoft.com/office/drawing/2014/main" xmlns="" id="{1641F70D-56B1-5D4C-80EF-387D9536B174}"/>
              </a:ext>
            </a:extLst>
          </p:cNvPr>
          <p:cNvPicPr>
            <a:picLocks noChangeAspect="1"/>
          </p:cNvPicPr>
          <p:nvPr/>
        </p:nvPicPr>
        <p:blipFill>
          <a:blip r:embed="rId5"/>
          <a:stretch>
            <a:fillRect/>
          </a:stretch>
        </p:blipFill>
        <p:spPr>
          <a:xfrm>
            <a:off x="5960353" y="3409908"/>
            <a:ext cx="6096000" cy="3232986"/>
          </a:xfrm>
          <a:prstGeom prst="rect">
            <a:avLst/>
          </a:prstGeom>
        </p:spPr>
      </p:pic>
      <p:pic>
        <p:nvPicPr>
          <p:cNvPr id="5" name="Audio Recording May 3, 2021 at 08:56:41" descr="Audio Recording May 3, 2021 at 08:56:41">
            <a:hlinkClick r:id="" action="ppaction://media"/>
            <a:extLst>
              <a:ext uri="{FF2B5EF4-FFF2-40B4-BE49-F238E27FC236}">
                <a16:creationId xmlns:a16="http://schemas.microsoft.com/office/drawing/2014/main" xmlns="" id="{557E69FD-C8DE-4D4D-87FD-76AE000D25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3553" y="215106"/>
            <a:ext cx="812800" cy="812800"/>
          </a:xfrm>
          <a:prstGeom prst="rect">
            <a:avLst/>
          </a:prstGeom>
        </p:spPr>
      </p:pic>
    </p:spTree>
    <p:extLst>
      <p:ext uri="{BB962C8B-B14F-4D97-AF65-F5344CB8AC3E}">
        <p14:creationId xmlns:p14="http://schemas.microsoft.com/office/powerpoint/2010/main" val="4117687058"/>
      </p:ext>
    </p:extLst>
  </p:cSld>
  <p:clrMapOvr>
    <a:masterClrMapping/>
  </p:clrMapOvr>
  <mc:AlternateContent xmlns:mc="http://schemas.openxmlformats.org/markup-compatibility/2006" xmlns:p14="http://schemas.microsoft.com/office/powerpoint/2010/main">
    <mc:Choice Requires="p14">
      <p:transition spd="slow" p14:dur="2000" advClick="0" advTm="150"/>
    </mc:Choice>
    <mc:Fallback xmlns="">
      <p:transition spd="slow" advClick="0" advTm="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1F5B69E2-09DD-9E4D-96C4-8018F6FE1D8C}"/>
              </a:ext>
            </a:extLst>
          </p:cNvPr>
          <p:cNvGraphicFramePr>
            <a:graphicFrameLocks noGrp="1"/>
          </p:cNvGraphicFramePr>
          <p:nvPr>
            <p:ph idx="1"/>
            <p:extLst>
              <p:ext uri="{D42A27DB-BD31-4B8C-83A1-F6EECF244321}">
                <p14:modId xmlns:p14="http://schemas.microsoft.com/office/powerpoint/2010/main" val="2029161638"/>
              </p:ext>
            </p:extLst>
          </p:nvPr>
        </p:nvGraphicFramePr>
        <p:xfrm>
          <a:off x="1222513" y="1137456"/>
          <a:ext cx="10515600" cy="4583088"/>
        </p:xfrm>
        <a:graphic>
          <a:graphicData uri="http://schemas.openxmlformats.org/drawingml/2006/table">
            <a:tbl>
              <a:tblPr firstRow="1" firstCol="1" bandRow="1">
                <a:tableStyleId>{5C22544A-7EE6-4342-B048-85BDC9FD1C3A}</a:tableStyleId>
              </a:tblPr>
              <a:tblGrid>
                <a:gridCol w="3561522">
                  <a:extLst>
                    <a:ext uri="{9D8B030D-6E8A-4147-A177-3AD203B41FA5}">
                      <a16:colId xmlns:a16="http://schemas.microsoft.com/office/drawing/2014/main" xmlns="" val="400392999"/>
                    </a:ext>
                  </a:extLst>
                </a:gridCol>
                <a:gridCol w="6954078">
                  <a:extLst>
                    <a:ext uri="{9D8B030D-6E8A-4147-A177-3AD203B41FA5}">
                      <a16:colId xmlns:a16="http://schemas.microsoft.com/office/drawing/2014/main" xmlns="" val="2341261733"/>
                    </a:ext>
                  </a:extLst>
                </a:gridCol>
              </a:tblGrid>
              <a:tr h="1742903">
                <a:tc>
                  <a:txBody>
                    <a:bodyPr/>
                    <a:lstStyle/>
                    <a:p>
                      <a:pPr>
                        <a:spcAft>
                          <a:spcPts val="0"/>
                        </a:spcAft>
                      </a:pPr>
                      <a:r>
                        <a:rPr lang="en-CA" sz="1800" dirty="0">
                          <a:effectLst/>
                        </a:rPr>
                        <a:t>IF THE PAYEE…</a:t>
                      </a:r>
                    </a:p>
                    <a:p>
                      <a:pPr>
                        <a:spcAft>
                          <a:spcPts val="0"/>
                        </a:spcAft>
                      </a:pPr>
                      <a:endParaRPr lang="en-CA" sz="1800" dirty="0">
                        <a:effectLst/>
                      </a:endParaRPr>
                    </a:p>
                    <a:p>
                      <a:pPr>
                        <a:spcAft>
                          <a:spcPts val="0"/>
                        </a:spcAft>
                      </a:pPr>
                      <a:r>
                        <a:rPr lang="en-CA" sz="1800" dirty="0">
                          <a:effectLst/>
                        </a:rPr>
                        <a:t>doesn’t agree that child support should end,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CA" sz="1800" b="1" dirty="0">
                          <a:solidFill>
                            <a:schemeClr val="tx1"/>
                          </a:solidFill>
                          <a:effectLst/>
                        </a:rPr>
                        <a:t>THE</a:t>
                      </a:r>
                      <a:r>
                        <a:rPr lang="en-CA" sz="1800" b="1" baseline="0" dirty="0">
                          <a:solidFill>
                            <a:schemeClr val="tx1"/>
                          </a:solidFill>
                          <a:effectLst/>
                        </a:rPr>
                        <a:t> FAMILY RESPONSIBILITY OFFICE…..</a:t>
                      </a:r>
                      <a:endParaRPr lang="en-CA" sz="1800" b="1" dirty="0">
                        <a:solidFill>
                          <a:schemeClr val="tx1"/>
                        </a:solidFill>
                        <a:effectLst/>
                      </a:endParaRPr>
                    </a:p>
                    <a:p>
                      <a:pPr>
                        <a:spcAft>
                          <a:spcPts val="0"/>
                        </a:spcAft>
                      </a:pPr>
                      <a:endParaRPr lang="en-CA" sz="1800" b="0" dirty="0">
                        <a:solidFill>
                          <a:schemeClr val="tx1"/>
                        </a:solidFill>
                        <a:effectLst/>
                      </a:endParaRPr>
                    </a:p>
                    <a:p>
                      <a:pPr>
                        <a:spcAft>
                          <a:spcPts val="0"/>
                        </a:spcAft>
                      </a:pPr>
                      <a:r>
                        <a:rPr lang="en-CA" sz="1800" b="0" dirty="0">
                          <a:solidFill>
                            <a:schemeClr val="tx1"/>
                          </a:solidFill>
                          <a:effectLst/>
                        </a:rPr>
                        <a:t>will continue enforcing the court order or written agreement and the payor must bring court proceeding to determine the issue as per section 8.4(1) of the FRSAEA</a:t>
                      </a:r>
                      <a:r>
                        <a:rPr lang="en-CA" sz="1800" b="0" dirty="0">
                          <a:effectLst/>
                        </a:rPr>
                        <a:t>.</a:t>
                      </a:r>
                      <a:endParaRPr lang="en-C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9ECF2"/>
                    </a:solidFill>
                  </a:tcPr>
                </a:tc>
                <a:extLst>
                  <a:ext uri="{0D108BD9-81ED-4DB2-BD59-A6C34878D82A}">
                    <a16:rowId xmlns:a16="http://schemas.microsoft.com/office/drawing/2014/main" xmlns="" val="4038564223"/>
                  </a:ext>
                </a:extLst>
              </a:tr>
              <a:tr h="1045743">
                <a:tc>
                  <a:txBody>
                    <a:bodyPr/>
                    <a:lstStyle/>
                    <a:p>
                      <a:pPr>
                        <a:spcAft>
                          <a:spcPts val="0"/>
                        </a:spcAft>
                      </a:pPr>
                      <a:r>
                        <a:rPr lang="en-CA" sz="1800" dirty="0">
                          <a:effectLst/>
                        </a:rPr>
                        <a:t>doesn’t respond to the FRO,</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CA" sz="1800" dirty="0">
                          <a:effectLst/>
                        </a:rPr>
                        <a:t>may stop enforcing payments or enforce a lower amount of support as per section 8.1(1)(c) of the FRSAEA.</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48354602"/>
                  </a:ext>
                </a:extLst>
              </a:tr>
              <a:tr h="1045743">
                <a:tc>
                  <a:txBody>
                    <a:bodyPr/>
                    <a:lstStyle/>
                    <a:p>
                      <a:pPr>
                        <a:spcAft>
                          <a:spcPts val="0"/>
                        </a:spcAft>
                      </a:pPr>
                      <a:r>
                        <a:rPr lang="en-CA" sz="1800">
                          <a:effectLst/>
                        </a:rPr>
                        <a:t>doesn’t respond to the FRO but later tells the FRO that payments should not have ended,</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CA" sz="1800" dirty="0">
                          <a:effectLst/>
                        </a:rPr>
                        <a:t>may start enforcing payments again.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65731450"/>
                  </a:ext>
                </a:extLst>
              </a:tr>
              <a:tr h="697162">
                <a:tc>
                  <a:txBody>
                    <a:bodyPr/>
                    <a:lstStyle/>
                    <a:p>
                      <a:pPr>
                        <a:spcAft>
                          <a:spcPts val="0"/>
                        </a:spcAft>
                      </a:pPr>
                      <a:r>
                        <a:rPr lang="en-CA" sz="1800">
                          <a:effectLst/>
                        </a:rPr>
                        <a:t>agrees in writing to end support,</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CA" sz="1800" dirty="0">
                          <a:effectLst/>
                        </a:rPr>
                        <a:t>will let the payor know in writing to stop making support payments.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31118514"/>
                  </a:ext>
                </a:extLst>
              </a:tr>
            </a:tbl>
          </a:graphicData>
        </a:graphic>
      </p:graphicFrame>
      <p:sp>
        <p:nvSpPr>
          <p:cNvPr id="5" name="Rectangle 1">
            <a:extLst>
              <a:ext uri="{FF2B5EF4-FFF2-40B4-BE49-F238E27FC236}">
                <a16:creationId xmlns:a16="http://schemas.microsoft.com/office/drawing/2014/main" xmlns="" id="{65552BEA-1930-894C-887E-ECC692CB2014}"/>
              </a:ext>
            </a:extLst>
          </p:cNvPr>
          <p:cNvSpPr>
            <a:spLocks noChangeArrowheads="1"/>
          </p:cNvSpPr>
          <p:nvPr/>
        </p:nvSpPr>
        <p:spPr bwMode="auto">
          <a:xfrm>
            <a:off x="3127375" y="2813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Audio Recording May 3, 2021 at 08:59:37" descr="Audio Recording May 3, 2021 at 08:59:37">
            <a:hlinkClick r:id="" action="ppaction://media"/>
            <a:extLst>
              <a:ext uri="{FF2B5EF4-FFF2-40B4-BE49-F238E27FC236}">
                <a16:creationId xmlns:a16="http://schemas.microsoft.com/office/drawing/2014/main" xmlns="" id="{4EF7D925-C7D2-E34C-B2E3-4FB88417E9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7090" y="0"/>
            <a:ext cx="812800" cy="812800"/>
          </a:xfrm>
          <a:prstGeom prst="rect">
            <a:avLst/>
          </a:prstGeom>
        </p:spPr>
      </p:pic>
      <p:sp>
        <p:nvSpPr>
          <p:cNvPr id="2" name="TextBox 1">
            <a:extLst>
              <a:ext uri="{FF2B5EF4-FFF2-40B4-BE49-F238E27FC236}">
                <a16:creationId xmlns:a16="http://schemas.microsoft.com/office/drawing/2014/main" xmlns="" id="{980FCFB7-1BD0-594B-9661-BCE965553D9A}"/>
              </a:ext>
            </a:extLst>
          </p:cNvPr>
          <p:cNvSpPr txBox="1"/>
          <p:nvPr/>
        </p:nvSpPr>
        <p:spPr>
          <a:xfrm>
            <a:off x="9081497" y="5737423"/>
            <a:ext cx="4111186" cy="307777"/>
          </a:xfrm>
          <a:prstGeom prst="rect">
            <a:avLst/>
          </a:prstGeom>
          <a:noFill/>
        </p:spPr>
        <p:txBody>
          <a:bodyPr wrap="square" rtlCol="0">
            <a:spAutoFit/>
          </a:bodyPr>
          <a:lstStyle/>
          <a:p>
            <a:r>
              <a:rPr lang="en-US" sz="1400" dirty="0"/>
              <a:t>Adapted from </a:t>
            </a:r>
            <a:r>
              <a:rPr lang="en-US" sz="1400" dirty="0" err="1"/>
              <a:t>stepstojustice.ca</a:t>
            </a:r>
            <a:endParaRPr lang="en-US" sz="1400" dirty="0"/>
          </a:p>
        </p:txBody>
      </p:sp>
    </p:spTree>
    <p:extLst>
      <p:ext uri="{BB962C8B-B14F-4D97-AF65-F5344CB8AC3E}">
        <p14:creationId xmlns:p14="http://schemas.microsoft.com/office/powerpoint/2010/main" val="2333245790"/>
      </p:ext>
    </p:extLst>
  </p:cSld>
  <p:clrMapOvr>
    <a:masterClrMapping/>
  </p:clrMapOvr>
  <mc:AlternateContent xmlns:mc="http://schemas.openxmlformats.org/markup-compatibility/2006" xmlns:p14="http://schemas.microsoft.com/office/powerpoint/2010/main">
    <mc:Choice Requires="p14">
      <p:transition spd="slow" p14:dur="2000" advClick="0" advTm="560"/>
    </mc:Choice>
    <mc:Fallback xmlns="">
      <p:transition spd="slow" advClick="0" advTm="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FAAB0F-0D79-BE45-894D-B4F217DCC191}"/>
              </a:ext>
            </a:extLst>
          </p:cNvPr>
          <p:cNvSpPr>
            <a:spLocks noGrp="1"/>
          </p:cNvSpPr>
          <p:nvPr>
            <p:ph type="title"/>
          </p:nvPr>
        </p:nvSpPr>
        <p:spPr/>
        <p:txBody>
          <a:bodyPr/>
          <a:lstStyle/>
          <a:p>
            <a:r>
              <a:rPr lang="en-US" dirty="0"/>
              <a:t>The Application to Discontinue Ongoing Support - Issues</a:t>
            </a:r>
          </a:p>
        </p:txBody>
      </p:sp>
      <p:sp>
        <p:nvSpPr>
          <p:cNvPr id="3" name="Content Placeholder 2">
            <a:extLst>
              <a:ext uri="{FF2B5EF4-FFF2-40B4-BE49-F238E27FC236}">
                <a16:creationId xmlns:a16="http://schemas.microsoft.com/office/drawing/2014/main" xmlns="" id="{108C1132-65EC-074F-9883-8B48B33A7F86}"/>
              </a:ext>
            </a:extLst>
          </p:cNvPr>
          <p:cNvSpPr>
            <a:spLocks noGrp="1"/>
          </p:cNvSpPr>
          <p:nvPr>
            <p:ph idx="1"/>
          </p:nvPr>
        </p:nvSpPr>
        <p:spPr/>
        <p:txBody>
          <a:bodyPr>
            <a:normAutofit/>
          </a:bodyPr>
          <a:lstStyle/>
          <a:p>
            <a:pPr marL="514350" indent="-514350">
              <a:buAutoNum type="arabicParenR"/>
            </a:pPr>
            <a:r>
              <a:rPr lang="en-CA" b="0" i="0" dirty="0"/>
              <a:t>where the FRO can recalculate support (i.e. if the recipient does not respond), it can only recalculate the table amount of support based on the payor’s income information from the existing court order </a:t>
            </a:r>
          </a:p>
          <a:p>
            <a:pPr marL="514350" indent="-514350">
              <a:buAutoNum type="arabicParenR"/>
            </a:pPr>
            <a:endParaRPr lang="en-CA" b="0" i="0" dirty="0"/>
          </a:p>
          <a:p>
            <a:pPr marL="514350" indent="-514350">
              <a:buFont typeface="+mj-lt"/>
              <a:buAutoNum type="arabicParenR"/>
            </a:pPr>
            <a:r>
              <a:rPr lang="en-CA" b="0" i="0" dirty="0"/>
              <a:t>If a child passes away, the onus is on the payor to inform the FRO in writing, who then notifies the payee to ask if they will agree to stop enforcement in respect of that child.</a:t>
            </a:r>
          </a:p>
        </p:txBody>
      </p:sp>
      <p:pic>
        <p:nvPicPr>
          <p:cNvPr id="4" name="Audio Recording May 3, 2021 at 09:06:15" descr="Audio Recording May 3, 2021 at 09:06:15">
            <a:hlinkClick r:id="" action="ppaction://media"/>
            <a:extLst>
              <a:ext uri="{FF2B5EF4-FFF2-40B4-BE49-F238E27FC236}">
                <a16:creationId xmlns:a16="http://schemas.microsoft.com/office/drawing/2014/main" xmlns="" id="{F0BBB2C0-D624-9A45-8B7F-3708656BC3D9}"/>
              </a:ext>
            </a:extLst>
          </p:cNvPr>
          <p:cNvPicPr>
            <a:picLocks noChangeAspect="1"/>
          </p:cNvPicPr>
          <p:nvPr>
            <a:audioFile r:link="rId1"/>
            <p:extLst>
              <p:ext uri="{DAA4B4D4-6D71-4841-9C94-3DE7FCFB9230}">
                <p14:media xmlns:p14="http://schemas.microsoft.com/office/powerpoint/2010/main" r:embed="rId2">
                  <p14:trim end="820.9389"/>
                </p14:media>
              </p:ext>
            </p:extLst>
          </p:nvPr>
        </p:nvPicPr>
        <p:blipFill>
          <a:blip r:embed="rId5"/>
          <a:stretch>
            <a:fillRect/>
          </a:stretch>
        </p:blipFill>
        <p:spPr>
          <a:xfrm>
            <a:off x="11214911" y="161604"/>
            <a:ext cx="812800" cy="812800"/>
          </a:xfrm>
          <a:prstGeom prst="rect">
            <a:avLst/>
          </a:prstGeom>
        </p:spPr>
      </p:pic>
    </p:spTree>
    <p:extLst>
      <p:ext uri="{BB962C8B-B14F-4D97-AF65-F5344CB8AC3E}">
        <p14:creationId xmlns:p14="http://schemas.microsoft.com/office/powerpoint/2010/main" val="1784043629"/>
      </p:ext>
    </p:extLst>
  </p:cSld>
  <p:clrMapOvr>
    <a:masterClrMapping/>
  </p:clrMapOvr>
  <mc:AlternateContent xmlns:mc="http://schemas.openxmlformats.org/markup-compatibility/2006" xmlns:p14="http://schemas.microsoft.com/office/powerpoint/2010/main">
    <mc:Choice Requires="p14">
      <p:transition spd="slow" p14:dur="2000" advClick="0" advTm="1210"/>
    </mc:Choice>
    <mc:Fallback xmlns="">
      <p:transition spd="slow" advClick="0" advTm="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AA9A3-79BE-A145-A215-145C3BA83EE9}"/>
              </a:ext>
            </a:extLst>
          </p:cNvPr>
          <p:cNvSpPr>
            <a:spLocks noGrp="1"/>
          </p:cNvSpPr>
          <p:nvPr>
            <p:ph type="title"/>
          </p:nvPr>
        </p:nvSpPr>
        <p:spPr/>
        <p:txBody>
          <a:bodyPr/>
          <a:lstStyle/>
          <a:p>
            <a:r>
              <a:rPr lang="en-US" dirty="0"/>
              <a:t>The Motion to Change the Earlier Court Order </a:t>
            </a:r>
          </a:p>
        </p:txBody>
      </p:sp>
      <p:sp>
        <p:nvSpPr>
          <p:cNvPr id="3" name="Content Placeholder 2">
            <a:extLst>
              <a:ext uri="{FF2B5EF4-FFF2-40B4-BE49-F238E27FC236}">
                <a16:creationId xmlns:a16="http://schemas.microsoft.com/office/drawing/2014/main" xmlns="" id="{F0A81066-01B0-564E-8633-D703B93554AF}"/>
              </a:ext>
            </a:extLst>
          </p:cNvPr>
          <p:cNvSpPr>
            <a:spLocks noGrp="1"/>
          </p:cNvSpPr>
          <p:nvPr>
            <p:ph idx="1"/>
          </p:nvPr>
        </p:nvSpPr>
        <p:spPr/>
        <p:txBody>
          <a:bodyPr>
            <a:normAutofit lnSpcReduction="10000"/>
          </a:bodyPr>
          <a:lstStyle/>
          <a:p>
            <a:r>
              <a:rPr lang="en-CA" b="0" i="0" dirty="0"/>
              <a:t>A Motion to Change can be brought when there is a material change in circumstances for the payor, payee, or both</a:t>
            </a:r>
          </a:p>
          <a:p>
            <a:r>
              <a:rPr lang="en-CA" b="0" i="0" dirty="0"/>
              <a:t>For example: </a:t>
            </a:r>
          </a:p>
          <a:p>
            <a:pPr lvl="1"/>
            <a:r>
              <a:rPr lang="en-CA" dirty="0"/>
              <a:t>income change</a:t>
            </a:r>
          </a:p>
          <a:p>
            <a:pPr lvl="1"/>
            <a:r>
              <a:rPr lang="en-CA" dirty="0"/>
              <a:t>the former spouse’s decision to remarry </a:t>
            </a:r>
          </a:p>
          <a:p>
            <a:pPr lvl="1"/>
            <a:r>
              <a:rPr lang="en-CA" dirty="0"/>
              <a:t>the child finishing his or her education or getting a job</a:t>
            </a:r>
          </a:p>
          <a:p>
            <a:pPr marL="457200" lvl="1" indent="0">
              <a:buNone/>
            </a:pPr>
            <a:endParaRPr lang="en-CA" dirty="0"/>
          </a:p>
          <a:p>
            <a:pPr marL="457200" lvl="1" indent="0">
              <a:buNone/>
            </a:pPr>
            <a:r>
              <a:rPr lang="en-CA" sz="2800" b="1" dirty="0">
                <a:solidFill>
                  <a:schemeClr val="tx1"/>
                </a:solidFill>
              </a:rPr>
              <a:t>Again, the onus is on the individual (usually the payor) seeking the change to return to court. An Order remains in effect until it is changed by a Judge. </a:t>
            </a:r>
          </a:p>
        </p:txBody>
      </p:sp>
      <p:pic>
        <p:nvPicPr>
          <p:cNvPr id="4" name="Audio Recording May 3, 2021 at 09:09:26" descr="Audio Recording May 3, 2021 at 09:09:26">
            <a:hlinkClick r:id="" action="ppaction://media"/>
            <a:extLst>
              <a:ext uri="{FF2B5EF4-FFF2-40B4-BE49-F238E27FC236}">
                <a16:creationId xmlns:a16="http://schemas.microsoft.com/office/drawing/2014/main" xmlns="" id="{B44E4A68-F60F-3648-B762-FA0A842FD2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4911" y="215106"/>
            <a:ext cx="812800" cy="812800"/>
          </a:xfrm>
          <a:prstGeom prst="rect">
            <a:avLst/>
          </a:prstGeom>
        </p:spPr>
      </p:pic>
    </p:spTree>
    <p:extLst>
      <p:ext uri="{BB962C8B-B14F-4D97-AF65-F5344CB8AC3E}">
        <p14:creationId xmlns:p14="http://schemas.microsoft.com/office/powerpoint/2010/main" val="3539207389"/>
      </p:ext>
    </p:extLst>
  </p:cSld>
  <p:clrMapOvr>
    <a:masterClrMapping/>
  </p:clrMapOvr>
  <mc:AlternateContent xmlns:mc="http://schemas.openxmlformats.org/markup-compatibility/2006" xmlns:p14="http://schemas.microsoft.com/office/powerpoint/2010/main">
    <mc:Choice Requires="p14">
      <p:transition spd="slow" p14:dur="2000" advClick="0" advTm="570"/>
    </mc:Choice>
    <mc:Fallback xmlns="">
      <p:transition spd="slow" advClick="0" advTm="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6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4CFE9-1C96-874F-BF82-BC7374E4F118}"/>
              </a:ext>
            </a:extLst>
          </p:cNvPr>
          <p:cNvSpPr>
            <a:spLocks noGrp="1"/>
          </p:cNvSpPr>
          <p:nvPr>
            <p:ph type="title"/>
          </p:nvPr>
        </p:nvSpPr>
        <p:spPr/>
        <p:txBody>
          <a:bodyPr/>
          <a:lstStyle/>
          <a:p>
            <a:r>
              <a:rPr lang="en-US" dirty="0"/>
              <a:t>The Motion to Change - Issues </a:t>
            </a:r>
          </a:p>
        </p:txBody>
      </p:sp>
      <p:sp>
        <p:nvSpPr>
          <p:cNvPr id="3" name="Content Placeholder 2">
            <a:extLst>
              <a:ext uri="{FF2B5EF4-FFF2-40B4-BE49-F238E27FC236}">
                <a16:creationId xmlns:a16="http://schemas.microsoft.com/office/drawing/2014/main" xmlns="" id="{ECF02028-5473-1449-8808-46B065D69A91}"/>
              </a:ext>
            </a:extLst>
          </p:cNvPr>
          <p:cNvSpPr>
            <a:spLocks noGrp="1"/>
          </p:cNvSpPr>
          <p:nvPr>
            <p:ph idx="1"/>
          </p:nvPr>
        </p:nvSpPr>
        <p:spPr/>
        <p:txBody>
          <a:bodyPr/>
          <a:lstStyle/>
          <a:p>
            <a:r>
              <a:rPr lang="en-CA" b="0" i="0" dirty="0"/>
              <a:t>Complicated procedure involving numerous forms and documents </a:t>
            </a:r>
          </a:p>
          <a:p>
            <a:r>
              <a:rPr lang="en-CA" b="0" i="0" dirty="0"/>
              <a:t>Financial constraints, limited Legal Aid Ontario services, and subsequent self-representation</a:t>
            </a:r>
          </a:p>
          <a:p>
            <a:r>
              <a:rPr lang="en-CA" b="0" i="0" dirty="0"/>
              <a:t>Disabilities</a:t>
            </a:r>
          </a:p>
          <a:p>
            <a:r>
              <a:rPr lang="en-CA" b="0" i="0" dirty="0"/>
              <a:t>Language and cultural barriers</a:t>
            </a:r>
          </a:p>
          <a:p>
            <a:endParaRPr lang="en-US" dirty="0"/>
          </a:p>
        </p:txBody>
      </p:sp>
      <p:pic>
        <p:nvPicPr>
          <p:cNvPr id="4" name="Audio Recording May 3, 2021 at 09:11:08" descr="Audio Recording May 3, 2021 at 09:11:08">
            <a:hlinkClick r:id="" action="ppaction://media"/>
            <a:extLst>
              <a:ext uri="{FF2B5EF4-FFF2-40B4-BE49-F238E27FC236}">
                <a16:creationId xmlns:a16="http://schemas.microsoft.com/office/drawing/2014/main" xmlns="" id="{5DBE40F9-3A18-4248-AB55-EDAD4C143FD4}"/>
              </a:ext>
            </a:extLst>
          </p:cNvPr>
          <p:cNvPicPr>
            <a:picLocks noChangeAspect="1"/>
          </p:cNvPicPr>
          <p:nvPr>
            <a:audioFile r:link="rId1"/>
            <p:extLst>
              <p:ext uri="{DAA4B4D4-6D71-4841-9C94-3DE7FCFB9230}">
                <p14:media xmlns:p14="http://schemas.microsoft.com/office/powerpoint/2010/main" r:embed="rId2">
                  <p14:trim st="774.4654"/>
                </p14:media>
              </p:ext>
            </p:extLst>
          </p:nvPr>
        </p:nvPicPr>
        <p:blipFill>
          <a:blip r:embed="rId5"/>
          <a:stretch>
            <a:fillRect/>
          </a:stretch>
        </p:blipFill>
        <p:spPr>
          <a:xfrm>
            <a:off x="10947400" y="538957"/>
            <a:ext cx="812800" cy="812800"/>
          </a:xfrm>
          <a:prstGeom prst="rect">
            <a:avLst/>
          </a:prstGeom>
        </p:spPr>
      </p:pic>
    </p:spTree>
    <p:extLst>
      <p:ext uri="{BB962C8B-B14F-4D97-AF65-F5344CB8AC3E}">
        <p14:creationId xmlns:p14="http://schemas.microsoft.com/office/powerpoint/2010/main" val="2226992613"/>
      </p:ext>
    </p:extLst>
  </p:cSld>
  <p:clrMapOvr>
    <a:masterClrMapping/>
  </p:clrMapOvr>
  <mc:AlternateContent xmlns:mc="http://schemas.openxmlformats.org/markup-compatibility/2006" xmlns:p14="http://schemas.microsoft.com/office/powerpoint/2010/main">
    <mc:Choice Requires="p14">
      <p:transition spd="slow" p14:dur="2000" advClick="0" advTm="210"/>
    </mc:Choice>
    <mc:Fallback xmlns="">
      <p:transition spd="slow" advClick="0" advTm="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54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95A443-39F8-9442-9BC0-B0383EC7E101}"/>
              </a:ext>
            </a:extLst>
          </p:cNvPr>
          <p:cNvSpPr>
            <a:spLocks noGrp="1"/>
          </p:cNvSpPr>
          <p:nvPr>
            <p:ph type="title"/>
          </p:nvPr>
        </p:nvSpPr>
        <p:spPr/>
        <p:txBody>
          <a:bodyPr/>
          <a:lstStyle/>
          <a:p>
            <a:r>
              <a:rPr lang="en-US" dirty="0"/>
              <a:t>What Can Service Providers Do?</a:t>
            </a:r>
          </a:p>
        </p:txBody>
      </p:sp>
      <p:sp>
        <p:nvSpPr>
          <p:cNvPr id="3" name="Content Placeholder 2">
            <a:extLst>
              <a:ext uri="{FF2B5EF4-FFF2-40B4-BE49-F238E27FC236}">
                <a16:creationId xmlns:a16="http://schemas.microsoft.com/office/drawing/2014/main" xmlns="" id="{0D2D4A61-5967-7E4F-AF6F-B5CD293DA977}"/>
              </a:ext>
            </a:extLst>
          </p:cNvPr>
          <p:cNvSpPr>
            <a:spLocks noGrp="1"/>
          </p:cNvSpPr>
          <p:nvPr>
            <p:ph idx="1"/>
          </p:nvPr>
        </p:nvSpPr>
        <p:spPr/>
        <p:txBody>
          <a:bodyPr/>
          <a:lstStyle/>
          <a:p>
            <a:pPr marL="0" indent="0">
              <a:buNone/>
            </a:pPr>
            <a:r>
              <a:rPr lang="en-CA" b="0" i="0" dirty="0"/>
              <a:t>Using a trauma-informed approach, care providers can: </a:t>
            </a:r>
          </a:p>
          <a:p>
            <a:pPr marL="514350" indent="-514350">
              <a:buFont typeface="+mj-lt"/>
              <a:buAutoNum type="arabicPeriod"/>
            </a:pPr>
            <a:r>
              <a:rPr lang="en-CA" i="0" dirty="0"/>
              <a:t>Issue spot</a:t>
            </a:r>
            <a:r>
              <a:rPr lang="en-CA" b="0" i="0" dirty="0"/>
              <a:t> among patients with trigger factors;</a:t>
            </a:r>
          </a:p>
          <a:p>
            <a:pPr marL="514350" indent="-514350">
              <a:buFont typeface="+mj-lt"/>
              <a:buAutoNum type="arabicPeriod"/>
            </a:pPr>
            <a:r>
              <a:rPr lang="en-CA" i="0" dirty="0"/>
              <a:t>Refer</a:t>
            </a:r>
            <a:r>
              <a:rPr lang="en-CA" b="0" i="0" dirty="0"/>
              <a:t> patients to a variety of resources; and</a:t>
            </a:r>
          </a:p>
          <a:p>
            <a:pPr marL="514350" indent="-514350">
              <a:buFont typeface="+mj-lt"/>
              <a:buAutoNum type="arabicPeriod"/>
            </a:pPr>
            <a:r>
              <a:rPr lang="en-CA" i="0" dirty="0"/>
              <a:t>Assist</a:t>
            </a:r>
            <a:r>
              <a:rPr lang="en-CA" b="0" i="0" dirty="0"/>
              <a:t> applicants in collecting required documents.</a:t>
            </a:r>
          </a:p>
          <a:p>
            <a:endParaRPr lang="en-CA" b="0" i="0" dirty="0"/>
          </a:p>
          <a:p>
            <a:endParaRPr lang="en-US" dirty="0"/>
          </a:p>
        </p:txBody>
      </p:sp>
      <p:pic>
        <p:nvPicPr>
          <p:cNvPr id="4" name="Audio Recording May 3, 2021 at 09:16:39" descr="Audio Recording May 3, 2021 at 09:16:39">
            <a:hlinkClick r:id="" action="ppaction://media"/>
            <a:extLst>
              <a:ext uri="{FF2B5EF4-FFF2-40B4-BE49-F238E27FC236}">
                <a16:creationId xmlns:a16="http://schemas.microsoft.com/office/drawing/2014/main" xmlns="" id="{841BA4E7-467A-6545-9597-544129E7F2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1374" y="102140"/>
            <a:ext cx="812800" cy="812800"/>
          </a:xfrm>
          <a:prstGeom prst="rect">
            <a:avLst/>
          </a:prstGeom>
        </p:spPr>
      </p:pic>
    </p:spTree>
    <p:extLst>
      <p:ext uri="{BB962C8B-B14F-4D97-AF65-F5344CB8AC3E}">
        <p14:creationId xmlns:p14="http://schemas.microsoft.com/office/powerpoint/2010/main" val="2942032935"/>
      </p:ext>
    </p:extLst>
  </p:cSld>
  <p:clrMapOvr>
    <a:masterClrMapping/>
  </p:clrMapOvr>
  <mc:AlternateContent xmlns:mc="http://schemas.openxmlformats.org/markup-compatibility/2006" xmlns:p14="http://schemas.microsoft.com/office/powerpoint/2010/main">
    <mc:Choice Requires="p14">
      <p:transition spd="slow" p14:dur="2000" advClick="0" advTm="350"/>
    </mc:Choice>
    <mc:Fallback xmlns="">
      <p:transition spd="slow" advClick="0" advTm="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74D774-5C71-E346-9709-FE628D7373E1}"/>
              </a:ext>
            </a:extLst>
          </p:cNvPr>
          <p:cNvSpPr>
            <a:spLocks noGrp="1"/>
          </p:cNvSpPr>
          <p:nvPr>
            <p:ph type="title"/>
          </p:nvPr>
        </p:nvSpPr>
        <p:spPr/>
        <p:txBody>
          <a:bodyPr/>
          <a:lstStyle/>
          <a:p>
            <a:r>
              <a:rPr lang="en-US" dirty="0"/>
              <a:t>1. Issue-spotting</a:t>
            </a:r>
          </a:p>
        </p:txBody>
      </p:sp>
      <p:sp>
        <p:nvSpPr>
          <p:cNvPr id="3" name="Content Placeholder 2">
            <a:extLst>
              <a:ext uri="{FF2B5EF4-FFF2-40B4-BE49-F238E27FC236}">
                <a16:creationId xmlns:a16="http://schemas.microsoft.com/office/drawing/2014/main" xmlns="" id="{2D07BA11-CD3D-1B4B-8DE2-99ED653A3700}"/>
              </a:ext>
            </a:extLst>
          </p:cNvPr>
          <p:cNvSpPr>
            <a:spLocks noGrp="1"/>
          </p:cNvSpPr>
          <p:nvPr>
            <p:ph idx="1"/>
          </p:nvPr>
        </p:nvSpPr>
        <p:spPr/>
        <p:txBody>
          <a:bodyPr>
            <a:normAutofit fontScale="77500" lnSpcReduction="20000"/>
          </a:bodyPr>
          <a:lstStyle/>
          <a:p>
            <a:pPr marL="0" indent="0">
              <a:buNone/>
            </a:pPr>
            <a:r>
              <a:rPr lang="en-CA" b="0" i="0" dirty="0"/>
              <a:t>There are a variety of factors that trigger this issue among clients:  </a:t>
            </a:r>
          </a:p>
          <a:p>
            <a:pPr>
              <a:buFont typeface="Wingdings" pitchFamily="2" charset="2"/>
              <a:buChar char="q"/>
            </a:pPr>
            <a:r>
              <a:rPr lang="en-CA" b="0" i="0" dirty="0"/>
              <a:t> Is the client a parent?</a:t>
            </a:r>
          </a:p>
          <a:p>
            <a:pPr>
              <a:buFont typeface="Wingdings" pitchFamily="2" charset="2"/>
              <a:buChar char="q"/>
            </a:pPr>
            <a:r>
              <a:rPr lang="en-CA" b="0" i="0" dirty="0"/>
              <a:t> Is the client at or approaching the age of 65?</a:t>
            </a:r>
          </a:p>
          <a:p>
            <a:pPr>
              <a:buFont typeface="Wingdings" pitchFamily="2" charset="2"/>
              <a:buChar char="q"/>
            </a:pPr>
            <a:r>
              <a:rPr lang="en-CA" b="0" i="0" dirty="0"/>
              <a:t> Does the client have a child or spousal support order made against them?</a:t>
            </a:r>
          </a:p>
          <a:p>
            <a:pPr>
              <a:buFont typeface="Wingdings" pitchFamily="2" charset="2"/>
              <a:buChar char="q"/>
            </a:pPr>
            <a:r>
              <a:rPr lang="en-CA" b="0" i="0" dirty="0"/>
              <a:t> Is the client low-income, currently receiving OW and/or ODSP?</a:t>
            </a:r>
          </a:p>
          <a:p>
            <a:pPr>
              <a:buFont typeface="Wingdings" pitchFamily="2" charset="2"/>
              <a:buChar char="q"/>
            </a:pPr>
            <a:r>
              <a:rPr lang="en-CA" b="0" i="0" dirty="0"/>
              <a:t> Has the client experienced or is the client experiencing:</a:t>
            </a:r>
          </a:p>
          <a:p>
            <a:pPr lvl="1">
              <a:buFont typeface="Wingdings" pitchFamily="2" charset="2"/>
              <a:buChar char="q"/>
            </a:pPr>
            <a:r>
              <a:rPr lang="en-CA" dirty="0"/>
              <a:t> Job loss?</a:t>
            </a:r>
          </a:p>
          <a:p>
            <a:pPr lvl="1">
              <a:buFont typeface="Wingdings" pitchFamily="2" charset="2"/>
              <a:buChar char="q"/>
            </a:pPr>
            <a:r>
              <a:rPr lang="en-CA" dirty="0"/>
              <a:t> Homelessness?</a:t>
            </a:r>
          </a:p>
          <a:p>
            <a:pPr lvl="1">
              <a:buFont typeface="Wingdings" pitchFamily="2" charset="2"/>
              <a:buChar char="q"/>
            </a:pPr>
            <a:r>
              <a:rPr lang="en-CA" dirty="0"/>
              <a:t> History of child abuse?</a:t>
            </a:r>
          </a:p>
          <a:p>
            <a:pPr lvl="1">
              <a:buFont typeface="Wingdings" pitchFamily="2" charset="2"/>
              <a:buChar char="q"/>
            </a:pPr>
            <a:r>
              <a:rPr lang="en-CA" dirty="0"/>
              <a:t> Low education?</a:t>
            </a:r>
          </a:p>
          <a:p>
            <a:pPr lvl="1">
              <a:buFont typeface="Wingdings" pitchFamily="2" charset="2"/>
              <a:buChar char="q"/>
            </a:pPr>
            <a:r>
              <a:rPr lang="en-CA" dirty="0"/>
              <a:t> Substance addiction? </a:t>
            </a:r>
          </a:p>
          <a:p>
            <a:pPr lvl="1">
              <a:buFont typeface="Wingdings" pitchFamily="2" charset="2"/>
              <a:buChar char="q"/>
            </a:pPr>
            <a:r>
              <a:rPr lang="en-CA" dirty="0"/>
              <a:t> Disability?</a:t>
            </a:r>
          </a:p>
          <a:p>
            <a:pPr lvl="1">
              <a:buFont typeface="Wingdings" pitchFamily="2" charset="2"/>
              <a:buChar char="q"/>
            </a:pPr>
            <a:r>
              <a:rPr lang="en-CA" b="0" i="0" dirty="0"/>
              <a:t> A mental health crisis?</a:t>
            </a:r>
          </a:p>
          <a:p>
            <a:endParaRPr lang="en-US" dirty="0"/>
          </a:p>
        </p:txBody>
      </p:sp>
      <p:pic>
        <p:nvPicPr>
          <p:cNvPr id="4" name="Audio Recording May 3, 2021 at 09:18:42" descr="Audio Recording May 3, 2021 at 09:18:42">
            <a:hlinkClick r:id="" action="ppaction://media"/>
            <a:extLst>
              <a:ext uri="{FF2B5EF4-FFF2-40B4-BE49-F238E27FC236}">
                <a16:creationId xmlns:a16="http://schemas.microsoft.com/office/drawing/2014/main" xmlns="" id="{92971C0B-B322-D645-8539-F6264B5FA0F6}"/>
              </a:ext>
            </a:extLst>
          </p:cNvPr>
          <p:cNvPicPr>
            <a:picLocks noChangeAspect="1"/>
          </p:cNvPicPr>
          <p:nvPr>
            <a:audioFile r:link="rId1"/>
            <p:extLst>
              <p:ext uri="{DAA4B4D4-6D71-4841-9C94-3DE7FCFB9230}">
                <p14:media xmlns:p14="http://schemas.microsoft.com/office/powerpoint/2010/main" r:embed="rId2">
                  <p14:trim st="1000.9919"/>
                </p14:media>
              </p:ext>
            </p:extLst>
          </p:nvPr>
        </p:nvPicPr>
        <p:blipFill>
          <a:blip r:embed="rId5"/>
          <a:stretch>
            <a:fillRect/>
          </a:stretch>
        </p:blipFill>
        <p:spPr>
          <a:xfrm>
            <a:off x="11263009" y="215106"/>
            <a:ext cx="812800" cy="812800"/>
          </a:xfrm>
          <a:prstGeom prst="rect">
            <a:avLst/>
          </a:prstGeom>
        </p:spPr>
      </p:pic>
    </p:spTree>
    <p:extLst>
      <p:ext uri="{BB962C8B-B14F-4D97-AF65-F5344CB8AC3E}">
        <p14:creationId xmlns:p14="http://schemas.microsoft.com/office/powerpoint/2010/main" val="1988115872"/>
      </p:ext>
    </p:extLst>
  </p:cSld>
  <p:clrMapOvr>
    <a:masterClrMapping/>
  </p:clrMapOvr>
  <mc:AlternateContent xmlns:mc="http://schemas.openxmlformats.org/markup-compatibility/2006" xmlns:p14="http://schemas.microsoft.com/office/powerpoint/2010/main">
    <mc:Choice Requires="p14">
      <p:transition spd="slow" p14:dur="2000" advClick="0" advTm="530"/>
    </mc:Choice>
    <mc:Fallback xmlns="">
      <p:transition spd="slow" advClick="0" advTm="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C1568B-04E2-E94B-8776-1E3A1A03A36C}"/>
              </a:ext>
            </a:extLst>
          </p:cNvPr>
          <p:cNvSpPr>
            <a:spLocks noGrp="1"/>
          </p:cNvSpPr>
          <p:nvPr>
            <p:ph type="title"/>
          </p:nvPr>
        </p:nvSpPr>
        <p:spPr/>
        <p:txBody>
          <a:bodyPr/>
          <a:lstStyle/>
          <a:p>
            <a:r>
              <a:rPr lang="en-US" dirty="0"/>
              <a:t>2. Referrals and Resources</a:t>
            </a:r>
          </a:p>
        </p:txBody>
      </p:sp>
      <p:sp>
        <p:nvSpPr>
          <p:cNvPr id="3" name="Content Placeholder 2">
            <a:extLst>
              <a:ext uri="{FF2B5EF4-FFF2-40B4-BE49-F238E27FC236}">
                <a16:creationId xmlns:a16="http://schemas.microsoft.com/office/drawing/2014/main" xmlns="" id="{B32E4E45-1F29-7B47-B738-06E7A96A3642}"/>
              </a:ext>
            </a:extLst>
          </p:cNvPr>
          <p:cNvSpPr>
            <a:spLocks noGrp="1"/>
          </p:cNvSpPr>
          <p:nvPr>
            <p:ph idx="1"/>
          </p:nvPr>
        </p:nvSpPr>
        <p:spPr/>
        <p:txBody>
          <a:bodyPr>
            <a:normAutofit/>
          </a:bodyPr>
          <a:lstStyle/>
          <a:p>
            <a:pPr marL="0" indent="0">
              <a:buNone/>
            </a:pPr>
            <a:r>
              <a:rPr lang="en-CA" b="0" i="0" dirty="0"/>
              <a:t>There are several legal resources that applicants can access, including: </a:t>
            </a:r>
          </a:p>
          <a:p>
            <a:r>
              <a:rPr lang="en-CA" b="0" i="0" dirty="0"/>
              <a:t>Community Legal Education Ontario (CLEO) and Steps to Justice - </a:t>
            </a:r>
            <a:r>
              <a:rPr lang="en-CA" b="0" i="0" dirty="0">
                <a:hlinkClick r:id="rId5"/>
              </a:rPr>
              <a:t>https://stepstojustice.ca/questions/family-law/when-does-child-support-end-how-do-i-end-it</a:t>
            </a:r>
            <a:r>
              <a:rPr lang="en-CA" b="0" i="0" dirty="0"/>
              <a:t> </a:t>
            </a:r>
            <a:endParaRPr lang="en-US" dirty="0"/>
          </a:p>
          <a:p>
            <a:r>
              <a:rPr lang="en-CA" b="0" i="0" dirty="0"/>
              <a:t>Legal Aid Ontario 416-979-1446</a:t>
            </a:r>
          </a:p>
          <a:p>
            <a:pPr lvl="1"/>
            <a:r>
              <a:rPr lang="en-CA" b="0" i="0" dirty="0"/>
              <a:t>Family Law Service Centre (FLSC)</a:t>
            </a:r>
          </a:p>
          <a:p>
            <a:r>
              <a:rPr lang="en-CA" b="0" i="0" dirty="0"/>
              <a:t>Downtown Legal Services (DLS) 416-978-6447</a:t>
            </a:r>
          </a:p>
        </p:txBody>
      </p:sp>
      <p:pic>
        <p:nvPicPr>
          <p:cNvPr id="4" name="Audio Recording May 9, 2021 at 20:11:21" descr="Audio Recording May 9, 2021 at 20:11:21">
            <a:hlinkClick r:id="" action="ppaction://media"/>
            <a:extLst>
              <a:ext uri="{FF2B5EF4-FFF2-40B4-BE49-F238E27FC236}">
                <a16:creationId xmlns:a16="http://schemas.microsoft.com/office/drawing/2014/main" xmlns="" id="{4EDEDACD-D2B3-E14B-B253-2148DB7D64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0"/>
            <a:ext cx="812800" cy="812800"/>
          </a:xfrm>
          <a:prstGeom prst="rect">
            <a:avLst/>
          </a:prstGeom>
        </p:spPr>
      </p:pic>
    </p:spTree>
    <p:extLst>
      <p:ext uri="{BB962C8B-B14F-4D97-AF65-F5344CB8AC3E}">
        <p14:creationId xmlns:p14="http://schemas.microsoft.com/office/powerpoint/2010/main" val="1533886131"/>
      </p:ext>
    </p:extLst>
  </p:cSld>
  <p:clrMapOvr>
    <a:masterClrMapping/>
  </p:clrMapOvr>
  <mc:AlternateContent xmlns:mc="http://schemas.openxmlformats.org/markup-compatibility/2006" xmlns:p14="http://schemas.microsoft.com/office/powerpoint/2010/main">
    <mc:Choice Requires="p14">
      <p:transition spd="slow" p14:dur="2000" advClick="0" advTm="1130"/>
    </mc:Choice>
    <mc:Fallback xmlns="">
      <p:transition spd="slow" advClick="0" advTm="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st="3002.5693"/>
                </p14:media>
              </p:ext>
            </p:extLst>
          </p:nvPr>
        </p:nvPicPr>
        <p:blipFill>
          <a:blip r:embed="rId5"/>
          <a:stretch>
            <a:fillRect/>
          </a:stretch>
        </p:blipFill>
        <p:spPr>
          <a:xfrm>
            <a:off x="10954871" y="316454"/>
            <a:ext cx="609600" cy="609600"/>
          </a:xfrm>
          <a:prstGeom prst="rect">
            <a:avLst/>
          </a:prstGeom>
        </p:spPr>
      </p:pic>
    </p:spTree>
    <p:extLst>
      <p:ext uri="{BB962C8B-B14F-4D97-AF65-F5344CB8AC3E}">
        <p14:creationId xmlns:p14="http://schemas.microsoft.com/office/powerpoint/2010/main" val="3578275216"/>
      </p:ext>
    </p:extLst>
  </p:cSld>
  <p:clrMapOvr>
    <a:masterClrMapping/>
  </p:clrMapOvr>
  <mc:AlternateContent xmlns:mc="http://schemas.openxmlformats.org/markup-compatibility/2006" xmlns:p14="http://schemas.microsoft.com/office/powerpoint/2010/main">
    <mc:Choice Requires="p14">
      <p:transition spd="slow" p14:dur="2000" advClick="0" advTm="470"/>
    </mc:Choice>
    <mc:Fallback xmlns="">
      <p:transition spd="slow" advClick="0" advTm="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2C15F5-1D8A-2B4B-A4B6-71FC2C89638F}"/>
              </a:ext>
            </a:extLst>
          </p:cNvPr>
          <p:cNvSpPr>
            <a:spLocks noGrp="1"/>
          </p:cNvSpPr>
          <p:nvPr>
            <p:ph type="title"/>
          </p:nvPr>
        </p:nvSpPr>
        <p:spPr/>
        <p:txBody>
          <a:bodyPr/>
          <a:lstStyle/>
          <a:p>
            <a:r>
              <a:rPr lang="en-US" dirty="0"/>
              <a:t>3. Collecting the right documents</a:t>
            </a:r>
          </a:p>
        </p:txBody>
      </p:sp>
      <p:sp>
        <p:nvSpPr>
          <p:cNvPr id="3" name="Content Placeholder 2">
            <a:extLst>
              <a:ext uri="{FF2B5EF4-FFF2-40B4-BE49-F238E27FC236}">
                <a16:creationId xmlns:a16="http://schemas.microsoft.com/office/drawing/2014/main" xmlns="" id="{BB7AC4F1-B456-C843-B4DD-381674040A5A}"/>
              </a:ext>
            </a:extLst>
          </p:cNvPr>
          <p:cNvSpPr>
            <a:spLocks noGrp="1"/>
          </p:cNvSpPr>
          <p:nvPr>
            <p:ph idx="1"/>
          </p:nvPr>
        </p:nvSpPr>
        <p:spPr/>
        <p:txBody>
          <a:bodyPr>
            <a:normAutofit/>
          </a:bodyPr>
          <a:lstStyle/>
          <a:p>
            <a:pPr marL="0" indent="0">
              <a:buNone/>
            </a:pPr>
            <a:r>
              <a:rPr lang="en-US" b="0" i="0" dirty="0"/>
              <a:t>Once the client decides to apply for a Motion to Change, several documents are required. These include: </a:t>
            </a:r>
          </a:p>
          <a:p>
            <a:r>
              <a:rPr lang="en-US" b="0" i="0" dirty="0"/>
              <a:t>the Child Support Order;</a:t>
            </a:r>
          </a:p>
          <a:p>
            <a:r>
              <a:rPr lang="en-US" b="0" i="0" dirty="0"/>
              <a:t>the Statement of Arrears from the FRO;</a:t>
            </a:r>
          </a:p>
          <a:p>
            <a:r>
              <a:rPr lang="en-US" b="0" i="0" dirty="0"/>
              <a:t>tax files;</a:t>
            </a:r>
          </a:p>
          <a:p>
            <a:r>
              <a:rPr lang="en-CA" b="0" i="0" dirty="0"/>
              <a:t>medical reports; and</a:t>
            </a:r>
          </a:p>
          <a:p>
            <a:r>
              <a:rPr lang="en-US" b="0" i="0" dirty="0"/>
              <a:t>a variety of court forms depending on the applicant’s situation. </a:t>
            </a:r>
          </a:p>
        </p:txBody>
      </p:sp>
      <p:pic>
        <p:nvPicPr>
          <p:cNvPr id="4" name="Audio Recording May 3, 2021 at 09:24:17" descr="Audio Recording May 3, 2021 at 09:24:17">
            <a:hlinkClick r:id="" action="ppaction://media"/>
            <a:extLst>
              <a:ext uri="{FF2B5EF4-FFF2-40B4-BE49-F238E27FC236}">
                <a16:creationId xmlns:a16="http://schemas.microsoft.com/office/drawing/2014/main" xmlns="" id="{358070E9-49F8-5347-AC54-0BFB43C99A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0" y="215106"/>
            <a:ext cx="812800" cy="812800"/>
          </a:xfrm>
          <a:prstGeom prst="rect">
            <a:avLst/>
          </a:prstGeom>
        </p:spPr>
      </p:pic>
    </p:spTree>
    <p:extLst>
      <p:ext uri="{BB962C8B-B14F-4D97-AF65-F5344CB8AC3E}">
        <p14:creationId xmlns:p14="http://schemas.microsoft.com/office/powerpoint/2010/main" val="1408084840"/>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2424"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Obtaining the Court Order &amp; Statement of Arrears from the FRO</a:t>
            </a:r>
          </a:p>
        </p:txBody>
      </p:sp>
      <p:sp>
        <p:nvSpPr>
          <p:cNvPr id="3" name="Content Placeholder 2"/>
          <p:cNvSpPr>
            <a:spLocks noGrp="1"/>
          </p:cNvSpPr>
          <p:nvPr>
            <p:ph idx="1"/>
          </p:nvPr>
        </p:nvSpPr>
        <p:spPr/>
        <p:txBody>
          <a:bodyPr/>
          <a:lstStyle/>
          <a:p>
            <a:r>
              <a:rPr lang="en-CA" b="0" i="0" dirty="0"/>
              <a:t>Usually the FRO will be able to provide the Court Order they are relying on along with the Statement of Arrears</a:t>
            </a:r>
          </a:p>
          <a:p>
            <a:endParaRPr lang="en-CA" b="0" i="0" dirty="0"/>
          </a:p>
          <a:p>
            <a:r>
              <a:rPr lang="en-CA" b="0" i="0" dirty="0"/>
              <a:t>If not, it may be necessary to reach out to the courthouse where the Order was issued to obtain a copy</a:t>
            </a:r>
          </a:p>
        </p:txBody>
      </p:sp>
      <p:pic>
        <p:nvPicPr>
          <p:cNvPr id="4" name="Audio Recording May 3, 2021 at 09:24:56" descr="Audio Recording May 3, 2021 at 09:24:56">
            <a:hlinkClick r:id="" action="ppaction://media"/>
            <a:extLst>
              <a:ext uri="{FF2B5EF4-FFF2-40B4-BE49-F238E27FC236}">
                <a16:creationId xmlns:a16="http://schemas.microsoft.com/office/drawing/2014/main" xmlns="" id="{FAB0B97A-B25A-F143-A7E1-8BDB87CBE3B9}"/>
              </a:ext>
            </a:extLst>
          </p:cNvPr>
          <p:cNvPicPr>
            <a:picLocks noChangeAspect="1"/>
          </p:cNvPicPr>
          <p:nvPr>
            <a:audioFile r:link="rId1"/>
            <p:extLst>
              <p:ext uri="{DAA4B4D4-6D71-4841-9C94-3DE7FCFB9230}">
                <p14:media xmlns:p14="http://schemas.microsoft.com/office/powerpoint/2010/main" r:embed="rId2">
                  <p14:trim st="1099.1319"/>
                </p14:media>
              </p:ext>
            </p:extLst>
          </p:nvPr>
        </p:nvPicPr>
        <p:blipFill>
          <a:blip r:embed="rId4"/>
          <a:stretch>
            <a:fillRect/>
          </a:stretch>
        </p:blipFill>
        <p:spPr>
          <a:xfrm>
            <a:off x="11236569" y="215106"/>
            <a:ext cx="812800" cy="812800"/>
          </a:xfrm>
          <a:prstGeom prst="rect">
            <a:avLst/>
          </a:prstGeom>
        </p:spPr>
      </p:pic>
    </p:spTree>
    <p:extLst>
      <p:ext uri="{BB962C8B-B14F-4D97-AF65-F5344CB8AC3E}">
        <p14:creationId xmlns:p14="http://schemas.microsoft.com/office/powerpoint/2010/main" val="2818293331"/>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C17342-9E2D-3D42-8F53-AA417361BD08}"/>
              </a:ext>
            </a:extLst>
          </p:cNvPr>
          <p:cNvSpPr>
            <a:spLocks noGrp="1"/>
          </p:cNvSpPr>
          <p:nvPr>
            <p:ph type="title"/>
          </p:nvPr>
        </p:nvSpPr>
        <p:spPr/>
        <p:txBody>
          <a:bodyPr/>
          <a:lstStyle/>
          <a:p>
            <a:r>
              <a:rPr lang="en-US" dirty="0"/>
              <a:t>Medical Reports</a:t>
            </a:r>
          </a:p>
        </p:txBody>
      </p:sp>
      <p:sp>
        <p:nvSpPr>
          <p:cNvPr id="3" name="Content Placeholder 2">
            <a:extLst>
              <a:ext uri="{FF2B5EF4-FFF2-40B4-BE49-F238E27FC236}">
                <a16:creationId xmlns:a16="http://schemas.microsoft.com/office/drawing/2014/main" xmlns="" id="{41514290-7CBA-0B49-9332-3522B802AA2D}"/>
              </a:ext>
            </a:extLst>
          </p:cNvPr>
          <p:cNvSpPr>
            <a:spLocks noGrp="1"/>
          </p:cNvSpPr>
          <p:nvPr>
            <p:ph idx="1"/>
          </p:nvPr>
        </p:nvSpPr>
        <p:spPr>
          <a:xfrm>
            <a:off x="838200" y="1457325"/>
            <a:ext cx="10515600" cy="4719638"/>
          </a:xfrm>
        </p:spPr>
        <p:txBody>
          <a:bodyPr>
            <a:normAutofit fontScale="77500" lnSpcReduction="20000"/>
          </a:bodyPr>
          <a:lstStyle/>
          <a:p>
            <a:pPr marL="0" indent="0">
              <a:buNone/>
            </a:pPr>
            <a:r>
              <a:rPr lang="en-CA" b="0" i="0" dirty="0"/>
              <a:t>For cases where the applicant is relying on a “material change in circumstances” related to a pre-existing or ongoing illness throughout the years that support had been ordered, the court generally asks for a full report from the treating doctor, psychiatrist, etc. that includes: </a:t>
            </a:r>
          </a:p>
          <a:p>
            <a:pPr marL="514350" indent="-514350">
              <a:buFont typeface="+mj-lt"/>
              <a:buAutoNum type="alphaLcParenR"/>
            </a:pPr>
            <a:r>
              <a:rPr lang="en-CA" b="0" i="0" dirty="0"/>
              <a:t>A full report of the diagnosis;</a:t>
            </a:r>
          </a:p>
          <a:p>
            <a:pPr marL="514350" indent="-514350">
              <a:buFont typeface="+mj-lt"/>
              <a:buAutoNum type="alphaLcParenR"/>
            </a:pPr>
            <a:r>
              <a:rPr lang="en-CA" b="0" i="0" dirty="0"/>
              <a:t>A full report of any prognosis of the issue;</a:t>
            </a:r>
          </a:p>
          <a:p>
            <a:pPr marL="514350" indent="-514350">
              <a:buFont typeface="+mj-lt"/>
              <a:buAutoNum type="alphaLcParenR"/>
            </a:pPr>
            <a:r>
              <a:rPr lang="en-CA" b="0" i="0" dirty="0"/>
              <a:t>Any and all treatments ordered by the treating doctor;</a:t>
            </a:r>
          </a:p>
          <a:p>
            <a:pPr marL="514350" indent="-514350">
              <a:buFont typeface="+mj-lt"/>
              <a:buAutoNum type="alphaLcParenR"/>
            </a:pPr>
            <a:r>
              <a:rPr lang="en-CA" b="0" i="0" dirty="0"/>
              <a:t>Whether the payor is following the treatment or not; </a:t>
            </a:r>
          </a:p>
          <a:p>
            <a:pPr marL="514350" indent="-514350">
              <a:buFont typeface="+mj-lt"/>
              <a:buAutoNum type="alphaLcParenR"/>
            </a:pPr>
            <a:r>
              <a:rPr lang="en-CA" b="0" i="0" dirty="0"/>
              <a:t>A clear statement about the payor’s ability to work (or no ability to work, or part-time ability to work) during the period for which support was ordered and is being contested, and a clear statement about if and when the doctor believes the person can return to work and what types of jobs they recommend.</a:t>
            </a:r>
          </a:p>
          <a:p>
            <a:pPr marL="971550" lvl="1" indent="-514350">
              <a:buFont typeface="+mj-lt"/>
              <a:buAutoNum type="alphaLcParenR"/>
            </a:pPr>
            <a:r>
              <a:rPr lang="en-CA" b="0" i="0" dirty="0"/>
              <a:t>E.g. for people who have sustained some physical injury it may be that they can return to part time work, but maybe because of the injury it can or cannot be a desk job, etc.</a:t>
            </a:r>
          </a:p>
          <a:p>
            <a:endParaRPr lang="en-US" dirty="0"/>
          </a:p>
        </p:txBody>
      </p:sp>
      <p:pic>
        <p:nvPicPr>
          <p:cNvPr id="4" name="Audio Recording May 3, 2021 at 09:31:15" descr="Audio Recording May 3, 2021 at 09:31:15">
            <a:hlinkClick r:id="" action="ppaction://media"/>
            <a:extLst>
              <a:ext uri="{FF2B5EF4-FFF2-40B4-BE49-F238E27FC236}">
                <a16:creationId xmlns:a16="http://schemas.microsoft.com/office/drawing/2014/main" xmlns="" id="{517CF614-7BED-954C-9CD8-8D5F0C9470E5}"/>
              </a:ext>
            </a:extLst>
          </p:cNvPr>
          <p:cNvPicPr>
            <a:picLocks noChangeAspect="1"/>
          </p:cNvPicPr>
          <p:nvPr>
            <a:audioFile r:link="rId1"/>
            <p:extLst>
              <p:ext uri="{DAA4B4D4-6D71-4841-9C94-3DE7FCFB9230}">
                <p14:media xmlns:p14="http://schemas.microsoft.com/office/powerpoint/2010/main" r:embed="rId2">
                  <p14:trim st="1343.1034"/>
                </p14:media>
              </p:ext>
            </p:extLst>
          </p:nvPr>
        </p:nvPicPr>
        <p:blipFill>
          <a:blip r:embed="rId5"/>
          <a:stretch>
            <a:fillRect/>
          </a:stretch>
        </p:blipFill>
        <p:spPr>
          <a:xfrm>
            <a:off x="11152554" y="98425"/>
            <a:ext cx="812800" cy="812800"/>
          </a:xfrm>
          <a:prstGeom prst="rect">
            <a:avLst/>
          </a:prstGeom>
        </p:spPr>
      </p:pic>
    </p:spTree>
    <p:extLst>
      <p:ext uri="{BB962C8B-B14F-4D97-AF65-F5344CB8AC3E}">
        <p14:creationId xmlns:p14="http://schemas.microsoft.com/office/powerpoint/2010/main" val="3275944904"/>
      </p:ext>
    </p:extLst>
  </p:cSld>
  <p:clrMapOvr>
    <a:masterClrMapping/>
  </p:clrMapOvr>
  <mc:AlternateContent xmlns:mc="http://schemas.openxmlformats.org/markup-compatibility/2006" xmlns:p14="http://schemas.microsoft.com/office/powerpoint/2010/main">
    <mc:Choice Requires="p14">
      <p:transition spd="slow" p14:dur="2000" advClick="0" advTm="550"/>
    </mc:Choice>
    <mc:Fallback xmlns="">
      <p:transition spd="slow" advClick="0" advTm="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54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D027ED-430C-B14F-9C02-BADB41A878AE}"/>
              </a:ext>
            </a:extLst>
          </p:cNvPr>
          <p:cNvSpPr>
            <a:spLocks noGrp="1"/>
          </p:cNvSpPr>
          <p:nvPr>
            <p:ph type="title"/>
          </p:nvPr>
        </p:nvSpPr>
        <p:spPr/>
        <p:txBody>
          <a:bodyPr/>
          <a:lstStyle/>
          <a:p>
            <a:r>
              <a:rPr lang="en-US" dirty="0"/>
              <a:t>Tax Files</a:t>
            </a:r>
          </a:p>
        </p:txBody>
      </p:sp>
      <p:sp>
        <p:nvSpPr>
          <p:cNvPr id="3" name="Content Placeholder 2">
            <a:extLst>
              <a:ext uri="{FF2B5EF4-FFF2-40B4-BE49-F238E27FC236}">
                <a16:creationId xmlns:a16="http://schemas.microsoft.com/office/drawing/2014/main" xmlns="" id="{D7A97F43-EC84-744B-A519-66D4F54C415A}"/>
              </a:ext>
            </a:extLst>
          </p:cNvPr>
          <p:cNvSpPr>
            <a:spLocks noGrp="1"/>
          </p:cNvSpPr>
          <p:nvPr>
            <p:ph idx="1"/>
          </p:nvPr>
        </p:nvSpPr>
        <p:spPr/>
        <p:txBody>
          <a:bodyPr/>
          <a:lstStyle/>
          <a:p>
            <a:r>
              <a:rPr lang="en-US" b="0" i="0" dirty="0"/>
              <a:t>Tax files for all the years covered by the Support Order are required</a:t>
            </a:r>
          </a:p>
          <a:p>
            <a:r>
              <a:rPr lang="en-US" b="0" i="0" dirty="0"/>
              <a:t>For low-income applicants, clinics such as </a:t>
            </a:r>
            <a:r>
              <a:rPr lang="en-US" b="0" i="0" dirty="0" err="1"/>
              <a:t>Woodgreen</a:t>
            </a:r>
            <a:r>
              <a:rPr lang="en-US" b="0" i="0" dirty="0"/>
              <a:t> Tax Clinic are available to assist, and can file up to 10 years worth of back taxes. </a:t>
            </a:r>
          </a:p>
          <a:p>
            <a:r>
              <a:rPr lang="en-US" b="0" i="0" dirty="0"/>
              <a:t>Filing taxes becomes more difficult as time elapsed increases</a:t>
            </a:r>
          </a:p>
          <a:p>
            <a:r>
              <a:rPr lang="en-US" b="0" i="0" dirty="0"/>
              <a:t>It might be necessary to do an Access to Information &amp; Privacy Request to the CRA for tax filing info for missing years. </a:t>
            </a:r>
          </a:p>
        </p:txBody>
      </p:sp>
      <p:pic>
        <p:nvPicPr>
          <p:cNvPr id="4" name="Audio Recording May 3, 2021 at 09:33:34" descr="Audio Recording May 3, 2021 at 09:33:34">
            <a:hlinkClick r:id="" action="ppaction://media"/>
            <a:extLst>
              <a:ext uri="{FF2B5EF4-FFF2-40B4-BE49-F238E27FC236}">
                <a16:creationId xmlns:a16="http://schemas.microsoft.com/office/drawing/2014/main" xmlns="" id="{AEAB19AC-5314-FA43-8366-C0B6EE6344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0" y="174075"/>
            <a:ext cx="812800" cy="812800"/>
          </a:xfrm>
          <a:prstGeom prst="rect">
            <a:avLst/>
          </a:prstGeom>
        </p:spPr>
      </p:pic>
    </p:spTree>
    <p:extLst>
      <p:ext uri="{BB962C8B-B14F-4D97-AF65-F5344CB8AC3E}">
        <p14:creationId xmlns:p14="http://schemas.microsoft.com/office/powerpoint/2010/main" val="2092530692"/>
      </p:ext>
    </p:extLst>
  </p:cSld>
  <p:clrMapOvr>
    <a:masterClrMapping/>
  </p:clrMapOvr>
  <mc:AlternateContent xmlns:mc="http://schemas.openxmlformats.org/markup-compatibility/2006" xmlns:p14="http://schemas.microsoft.com/office/powerpoint/2010/main">
    <mc:Choice Requires="p14">
      <p:transition spd="slow" p14:dur="2000" advClick="0" advTm="380"/>
    </mc:Choice>
    <mc:Fallback xmlns="">
      <p:transition spd="slow"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54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Conclusion</a:t>
            </a:r>
          </a:p>
        </p:txBody>
      </p:sp>
      <p:sp>
        <p:nvSpPr>
          <p:cNvPr id="3" name="Content Placeholder 2"/>
          <p:cNvSpPr>
            <a:spLocks noGrp="1"/>
          </p:cNvSpPr>
          <p:nvPr>
            <p:ph idx="1"/>
          </p:nvPr>
        </p:nvSpPr>
        <p:spPr/>
        <p:txBody>
          <a:bodyPr>
            <a:normAutofit/>
          </a:bodyPr>
          <a:lstStyle/>
          <a:p>
            <a:r>
              <a:rPr lang="en-CA" b="0" i="0" dirty="0"/>
              <a:t>While everyone agrees that children and their primary caregivers need to be supported, this legal regime is a blunt tool to achieve this. </a:t>
            </a:r>
          </a:p>
          <a:p>
            <a:r>
              <a:rPr lang="en-CA" b="0" i="0" dirty="0"/>
              <a:t>It is clearly in need human rights-based law reform, because it is disproportionately burdensome on men with disabilities.</a:t>
            </a:r>
          </a:p>
          <a:p>
            <a:pPr marL="0" indent="0">
              <a:buNone/>
            </a:pPr>
            <a:endParaRPr lang="en-CA" b="0" i="0" dirty="0"/>
          </a:p>
          <a:p>
            <a:r>
              <a:rPr lang="en-CA" b="0" i="0" dirty="0"/>
              <a:t>Be alert to this issue: </a:t>
            </a:r>
          </a:p>
          <a:p>
            <a:pPr lvl="1"/>
            <a:r>
              <a:rPr lang="en-CA" dirty="0"/>
              <a:t>It’s a significant income security issue for seniors</a:t>
            </a:r>
          </a:p>
          <a:p>
            <a:pPr lvl="1"/>
            <a:r>
              <a:rPr lang="en-CA" dirty="0"/>
              <a:t>With ageing population, we may be seeing the tip of the iceberg</a:t>
            </a:r>
          </a:p>
          <a:p>
            <a:pPr lvl="1"/>
            <a:r>
              <a:rPr lang="en-CA" dirty="0"/>
              <a:t>Building a coalition to pursue law reform: Get in touch!</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230188"/>
            <a:ext cx="609600" cy="609600"/>
          </a:xfrm>
          <a:prstGeom prst="rect">
            <a:avLst/>
          </a:prstGeom>
        </p:spPr>
      </p:pic>
    </p:spTree>
    <p:extLst>
      <p:ext uri="{BB962C8B-B14F-4D97-AF65-F5344CB8AC3E}">
        <p14:creationId xmlns:p14="http://schemas.microsoft.com/office/powerpoint/2010/main" val="4148193310"/>
      </p:ext>
    </p:extLst>
  </p:cSld>
  <p:clrMapOvr>
    <a:masterClrMapping/>
  </p:clrMapOvr>
  <mc:AlternateContent xmlns:mc="http://schemas.openxmlformats.org/markup-compatibility/2006" xmlns:p14="http://schemas.microsoft.com/office/powerpoint/2010/main">
    <mc:Choice Requires="p14">
      <p:transition spd="slow" p14:dur="2000" advClick="0" advTm="1380"/>
    </mc:Choice>
    <mc:Fallback xmlns="">
      <p:transition spd="slow" advClick="0" advTm="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dirty="0"/>
              <a:t>Questions?</a:t>
            </a:r>
          </a:p>
        </p:txBody>
      </p:sp>
      <p:sp>
        <p:nvSpPr>
          <p:cNvPr id="5" name="Subtitle 4"/>
          <p:cNvSpPr>
            <a:spLocks noGrp="1"/>
          </p:cNvSpPr>
          <p:nvPr>
            <p:ph type="subTitle" idx="1"/>
          </p:nvPr>
        </p:nvSpPr>
        <p:spPr/>
        <p:txBody>
          <a:bodyPr>
            <a:normAutofit/>
          </a:bodyPr>
          <a:lstStyle/>
          <a:p>
            <a:r>
              <a:rPr lang="en-CA" dirty="0"/>
              <a:t>416-864-3005</a:t>
            </a:r>
          </a:p>
          <a:p>
            <a:r>
              <a:rPr lang="en-CA" dirty="0">
                <a:hlinkClick r:id="rId5"/>
              </a:rPr>
              <a:t>https://www.stmichaelshospital.com/programs/familypractice/health-justice-program.php</a:t>
            </a:r>
            <a:r>
              <a:rPr lang="en-CA" dirty="0"/>
              <a:t> </a:t>
            </a:r>
          </a:p>
        </p:txBody>
      </p:sp>
      <p:pic>
        <p:nvPicPr>
          <p:cNvPr id="6" name="Recorded Sound">
            <a:hlinkClick r:id="" action="ppaction://media"/>
          </p:cNvPr>
          <p:cNvPicPr>
            <a:picLocks noChangeAspect="1"/>
          </p:cNvPicPr>
          <p:nvPr>
            <a:audioFile r:link="rId1"/>
            <p:extLst>
              <p:ext uri="{DAA4B4D4-6D71-4841-9C94-3DE7FCFB9230}">
                <p14:media xmlns:p14="http://schemas.microsoft.com/office/powerpoint/2010/main" r:embed="rId2">
                  <p14:trim st="2907.5521"/>
                </p14:media>
              </p:ext>
            </p:extLst>
          </p:nvPr>
        </p:nvPicPr>
        <p:blipFill>
          <a:blip r:embed="rId6"/>
          <a:stretch>
            <a:fillRect/>
          </a:stretch>
        </p:blipFill>
        <p:spPr>
          <a:xfrm>
            <a:off x="10266381" y="424031"/>
            <a:ext cx="609600" cy="609600"/>
          </a:xfrm>
          <a:prstGeom prst="rect">
            <a:avLst/>
          </a:prstGeom>
        </p:spPr>
      </p:pic>
    </p:spTree>
    <p:extLst>
      <p:ext uri="{BB962C8B-B14F-4D97-AF65-F5344CB8AC3E}">
        <p14:creationId xmlns:p14="http://schemas.microsoft.com/office/powerpoint/2010/main" val="70379151"/>
      </p:ext>
    </p:extLst>
  </p:cSld>
  <p:clrMapOvr>
    <a:masterClrMapping/>
  </p:clrMapOvr>
  <mc:AlternateContent xmlns:mc="http://schemas.openxmlformats.org/markup-compatibility/2006" xmlns:p14="http://schemas.microsoft.com/office/powerpoint/2010/main">
    <mc:Choice Requires="p14">
      <p:transition spd="slow" p14:dur="2000" advClick="0" advTm="300"/>
    </mc:Choice>
    <mc:Fallback xmlns="">
      <p:transition spd="slow" advClick="0" advTm="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6308"/>
            <a:ext cx="10515600" cy="2708815"/>
          </a:xfrm>
        </p:spPr>
        <p:txBody>
          <a:bodyPr>
            <a:normAutofit/>
          </a:bodyPr>
          <a:lstStyle/>
          <a:p>
            <a:pPr algn="ctr"/>
            <a:r>
              <a:rPr lang="en-US" sz="6600" dirty="0"/>
              <a:t>Supporting Senior Child Support Payors</a:t>
            </a:r>
          </a:p>
        </p:txBody>
      </p:sp>
      <p:sp>
        <p:nvSpPr>
          <p:cNvPr id="3" name="Content Placeholder 2"/>
          <p:cNvSpPr>
            <a:spLocks noGrp="1"/>
          </p:cNvSpPr>
          <p:nvPr>
            <p:ph idx="1"/>
          </p:nvPr>
        </p:nvSpPr>
        <p:spPr>
          <a:xfrm>
            <a:off x="1451495" y="3164664"/>
            <a:ext cx="10515600" cy="4351338"/>
          </a:xfrm>
        </p:spPr>
        <p:txBody>
          <a:bodyPr/>
          <a:lstStyle/>
          <a:p>
            <a:pPr marL="0" lvl="0" indent="0">
              <a:buNone/>
            </a:pPr>
            <a:r>
              <a:rPr lang="en-CA" i="0" dirty="0"/>
              <a:t>Outline of Topics: </a:t>
            </a:r>
          </a:p>
          <a:p>
            <a:pPr marL="0" lvl="0" indent="0">
              <a:buNone/>
            </a:pPr>
            <a:r>
              <a:rPr lang="en-CA" b="0" i="0" dirty="0"/>
              <a:t>1) The Issue</a:t>
            </a:r>
          </a:p>
          <a:p>
            <a:pPr marL="0" lvl="0" indent="0">
              <a:buNone/>
            </a:pPr>
            <a:r>
              <a:rPr lang="en-CA" b="0" i="0" dirty="0"/>
              <a:t>2) Current Methods for Addressing the Issue</a:t>
            </a:r>
          </a:p>
          <a:p>
            <a:pPr marL="0" lvl="0" indent="0">
              <a:buNone/>
            </a:pPr>
            <a:r>
              <a:rPr lang="en-CA" b="0" i="0" dirty="0"/>
              <a:t>3) What Service Providers Can Do</a:t>
            </a:r>
          </a:p>
        </p:txBody>
      </p:sp>
      <p:pic>
        <p:nvPicPr>
          <p:cNvPr id="5" name="Audio Recording May 9, 2021 at 20:40:40" descr="Audio Recording May 9, 2021 at 20:40:40">
            <a:hlinkClick r:id="" action="ppaction://media"/>
            <a:extLst>
              <a:ext uri="{FF2B5EF4-FFF2-40B4-BE49-F238E27FC236}">
                <a16:creationId xmlns:a16="http://schemas.microsoft.com/office/drawing/2014/main" xmlns="" id="{6A0C4F51-4F8C-8B41-A4E5-4625B38EE2FF}"/>
              </a:ext>
            </a:extLst>
          </p:cNvPr>
          <p:cNvPicPr>
            <a:picLocks noChangeAspect="1"/>
          </p:cNvPicPr>
          <p:nvPr>
            <a:audioFile r:link="rId1"/>
            <p:extLst>
              <p:ext uri="{DAA4B4D4-6D71-4841-9C94-3DE7FCFB9230}">
                <p14:media xmlns:p14="http://schemas.microsoft.com/office/powerpoint/2010/main" r:embed="rId2">
                  <p14:trim st="28075.7658"/>
                </p14:media>
              </p:ext>
            </p:extLst>
          </p:nvPr>
        </p:nvPicPr>
        <p:blipFill>
          <a:blip r:embed="rId7"/>
          <a:stretch>
            <a:fillRect/>
          </a:stretch>
        </p:blipFill>
        <p:spPr>
          <a:xfrm>
            <a:off x="11154295" y="1895214"/>
            <a:ext cx="812800" cy="812800"/>
          </a:xfrm>
          <a:prstGeom prst="rect">
            <a:avLst/>
          </a:prstGeom>
        </p:spPr>
      </p:pic>
      <p:pic>
        <p:nvPicPr>
          <p:cNvPr id="7" name="Audio Recording May 9, 2021 at 20:54:54" descr="Audio Recording May 9, 2021 at 20:54:54">
            <a:hlinkClick r:id="" action="ppaction://media"/>
            <a:extLst>
              <a:ext uri="{FF2B5EF4-FFF2-40B4-BE49-F238E27FC236}">
                <a16:creationId xmlns:a16="http://schemas.microsoft.com/office/drawing/2014/main" xmlns="" id="{C4767B16-03AE-3444-A45D-A6F0550EF50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94362" y="625764"/>
            <a:ext cx="812800" cy="812800"/>
          </a:xfrm>
          <a:prstGeom prst="rect">
            <a:avLst/>
          </a:prstGeom>
        </p:spPr>
      </p:pic>
    </p:spTree>
    <p:extLst>
      <p:ext uri="{BB962C8B-B14F-4D97-AF65-F5344CB8AC3E}">
        <p14:creationId xmlns:p14="http://schemas.microsoft.com/office/powerpoint/2010/main" val="815174512"/>
      </p:ext>
    </p:extLst>
  </p:cSld>
  <p:clrMapOvr>
    <a:masterClrMapping/>
  </p:clrMapOvr>
  <mc:AlternateContent xmlns:mc="http://schemas.openxmlformats.org/markup-compatibility/2006" xmlns:p14="http://schemas.microsoft.com/office/powerpoint/2010/main">
    <mc:Choice Requires="p14">
      <p:transition spd="slow" p14:dur="2000" advClick="0" advTm="1060"/>
    </mc:Choice>
    <mc:Fallback xmlns="">
      <p:transition spd="slow" advClick="0" advTm="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2" fill="hold"/>
                                        <p:tgtEl>
                                          <p:spTgt spid="7"/>
                                        </p:tgtEl>
                                      </p:cBhvr>
                                    </p:cmd>
                                  </p:childTnLst>
                                </p:cTn>
                              </p:par>
                            </p:childTnLst>
                          </p:cTn>
                        </p:par>
                        <p:par>
                          <p:cTn id="7" fill="hold">
                            <p:stCondLst>
                              <p:cond delay="23232"/>
                            </p:stCondLst>
                            <p:childTnLst>
                              <p:par>
                                <p:cTn id="8" presetID="1" presetClass="mediacall" presetSubtype="0" fill="hold" nodeType="afterEffect">
                                  <p:stCondLst>
                                    <p:cond delay="0"/>
                                  </p:stCondLst>
                                  <p:childTnLst>
                                    <p:cmd type="call" cmd="playFrom(0.0)">
                                      <p:cBhvr>
                                        <p:cTn id="9" dur="35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showWhenStopped="0">
                <p:cTn id="10" fill="hold" display="0">
                  <p:stCondLst>
                    <p:cond delay="indefinite"/>
                  </p:stCondLst>
                  <p:endCondLst>
                    <p:cond evt="onStopAudio" delay="0">
                      <p:tgtEl>
                        <p:sldTgt/>
                      </p:tgtEl>
                    </p:cond>
                  </p:endCondLst>
                </p:cTn>
                <p:tgtEl>
                  <p:spTgt spid="7"/>
                </p:tgtEl>
              </p:cMediaNode>
            </p:audio>
            <p:audio>
              <p:cMediaNode vol="31818"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Issue</a:t>
            </a:r>
          </a:p>
        </p:txBody>
      </p:sp>
      <p:sp>
        <p:nvSpPr>
          <p:cNvPr id="3" name="Content Placeholder 2"/>
          <p:cNvSpPr>
            <a:spLocks noGrp="1"/>
          </p:cNvSpPr>
          <p:nvPr>
            <p:ph idx="1"/>
          </p:nvPr>
        </p:nvSpPr>
        <p:spPr>
          <a:xfrm>
            <a:off x="838200" y="2333767"/>
            <a:ext cx="10515600" cy="4932694"/>
          </a:xfrm>
        </p:spPr>
        <p:txBody>
          <a:bodyPr/>
          <a:lstStyle/>
          <a:p>
            <a:pPr lvl="0"/>
            <a:r>
              <a:rPr lang="en-CA" b="0" i="0" dirty="0"/>
              <a:t>Senior-aged child support payors having incomes garnished at rates of up to 50% to recoup child support arrears that have accumulated for several years</a:t>
            </a:r>
          </a:p>
          <a:p>
            <a:pPr lvl="0"/>
            <a:r>
              <a:rPr lang="en-CA" b="0" i="0" dirty="0"/>
              <a:t>Prior to turning 65, were on social assistance – no garnishment</a:t>
            </a:r>
          </a:p>
          <a:p>
            <a:pPr lvl="0"/>
            <a:r>
              <a:rPr lang="en-CA" b="0" i="0" dirty="0"/>
              <a:t>This dramatic garnishment at age 65 has a cascading impact on quality of life, often leading to falling into rental arrears &amp; eviction</a:t>
            </a:r>
          </a:p>
          <a:p>
            <a:pPr lvl="0"/>
            <a:endParaRPr lang="en-CA" b="0" i="0" dirty="0"/>
          </a:p>
        </p:txBody>
      </p:sp>
      <p:pic>
        <p:nvPicPr>
          <p:cNvPr id="4" name="Audio Recording May 3, 2021 at 08:33:44" descr="Audio Recording May 3, 2021 at 08:33:44">
            <a:hlinkClick r:id="" action="ppaction://media"/>
            <a:extLst>
              <a:ext uri="{FF2B5EF4-FFF2-40B4-BE49-F238E27FC236}">
                <a16:creationId xmlns:a16="http://schemas.microsoft.com/office/drawing/2014/main" xmlns="" id="{801B4604-2AC9-0341-BA4E-BD771A4D9DBA}"/>
              </a:ext>
            </a:extLst>
          </p:cNvPr>
          <p:cNvPicPr>
            <a:picLocks noChangeAspect="1"/>
          </p:cNvPicPr>
          <p:nvPr>
            <a:audioFile r:link="rId1"/>
            <p:extLst>
              <p:ext uri="{DAA4B4D4-6D71-4841-9C94-3DE7FCFB9230}">
                <p14:media xmlns:p14="http://schemas.microsoft.com/office/powerpoint/2010/main" r:embed="rId2">
                  <p14:trim end="1399.6436"/>
                </p14:media>
              </p:ext>
            </p:extLst>
          </p:nvPr>
        </p:nvPicPr>
        <p:blipFill>
          <a:blip r:embed="rId5"/>
          <a:stretch>
            <a:fillRect/>
          </a:stretch>
        </p:blipFill>
        <p:spPr>
          <a:xfrm>
            <a:off x="10343351" y="1199428"/>
            <a:ext cx="812800" cy="812800"/>
          </a:xfrm>
          <a:prstGeom prst="rect">
            <a:avLst/>
          </a:prstGeom>
        </p:spPr>
      </p:pic>
    </p:spTree>
    <p:extLst>
      <p:ext uri="{BB962C8B-B14F-4D97-AF65-F5344CB8AC3E}">
        <p14:creationId xmlns:p14="http://schemas.microsoft.com/office/powerpoint/2010/main" val="3715636982"/>
      </p:ext>
    </p:extLst>
  </p:cSld>
  <p:clrMapOvr>
    <a:masterClrMapping/>
  </p:clrMapOvr>
  <mc:AlternateContent xmlns:mc="http://schemas.openxmlformats.org/markup-compatibility/2006" xmlns:p14="http://schemas.microsoft.com/office/powerpoint/2010/main">
    <mc:Choice Requires="p14">
      <p:transition spd="slow" p14:dur="2000" advClick="0" advTm="400"/>
    </mc:Choice>
    <mc:Fallback xmlns="">
      <p:transition spd="slow" advClick="0" advTm="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90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Profile of Clients</a:t>
            </a:r>
          </a:p>
        </p:txBody>
      </p:sp>
      <p:sp>
        <p:nvSpPr>
          <p:cNvPr id="3" name="Content Placeholder 2"/>
          <p:cNvSpPr>
            <a:spLocks noGrp="1"/>
          </p:cNvSpPr>
          <p:nvPr>
            <p:ph idx="1"/>
          </p:nvPr>
        </p:nvSpPr>
        <p:spPr/>
        <p:txBody>
          <a:bodyPr/>
          <a:lstStyle/>
          <a:p>
            <a:pPr lvl="0"/>
            <a:r>
              <a:rPr lang="en-CA" b="0" i="0" dirty="0"/>
              <a:t>Male child support payors at or approaching 65;</a:t>
            </a:r>
          </a:p>
          <a:p>
            <a:pPr lvl="0"/>
            <a:r>
              <a:rPr lang="en-CA" b="0" i="0" dirty="0"/>
              <a:t>Either low-skilled and/or have experienced significant trauma or disability since a Child Support Order was issued;</a:t>
            </a:r>
          </a:p>
          <a:p>
            <a:pPr marL="0" lvl="0" indent="0">
              <a:buNone/>
            </a:pPr>
            <a:endParaRPr lang="en-CA" b="0" i="0" dirty="0"/>
          </a:p>
          <a:p>
            <a:pPr lvl="0"/>
            <a:r>
              <a:rPr lang="en-CA" b="0" i="0" dirty="0"/>
              <a:t>Have been in receipt of social assistance – sometimes Ontario Works but more likely Ontario Disability Support Program; and</a:t>
            </a:r>
          </a:p>
          <a:p>
            <a:pPr lvl="0"/>
            <a:r>
              <a:rPr lang="en-CA" b="0" i="0" dirty="0"/>
              <a:t>CPP/OAS income will be/is being garnished up to 50% to pay child support arrears </a:t>
            </a:r>
          </a:p>
          <a:p>
            <a:endParaRPr lang="en-US" dirty="0"/>
          </a:p>
        </p:txBody>
      </p:sp>
      <p:pic>
        <p:nvPicPr>
          <p:cNvPr id="4" name="Audio Recording May 3, 2021 at 08:36:54" descr="Audio Recording May 3, 2021 at 08:36:54">
            <a:hlinkClick r:id="" action="ppaction://media"/>
            <a:extLst>
              <a:ext uri="{FF2B5EF4-FFF2-40B4-BE49-F238E27FC236}">
                <a16:creationId xmlns:a16="http://schemas.microsoft.com/office/drawing/2014/main" xmlns="" id="{BEE49273-70A2-9643-A62A-5AF9BE14EB17}"/>
              </a:ext>
            </a:extLst>
          </p:cNvPr>
          <p:cNvPicPr>
            <a:picLocks noChangeAspect="1"/>
          </p:cNvPicPr>
          <p:nvPr>
            <a:audioFile r:link="rId1"/>
            <p:extLst>
              <p:ext uri="{DAA4B4D4-6D71-4841-9C94-3DE7FCFB9230}">
                <p14:media xmlns:p14="http://schemas.microsoft.com/office/powerpoint/2010/main" r:embed="rId2">
                  <p14:trim end="850.2525000000001"/>
                </p14:media>
              </p:ext>
            </p:extLst>
          </p:nvPr>
        </p:nvPicPr>
        <p:blipFill>
          <a:blip r:embed="rId5"/>
          <a:stretch>
            <a:fillRect/>
          </a:stretch>
        </p:blipFill>
        <p:spPr>
          <a:xfrm>
            <a:off x="11282464" y="215106"/>
            <a:ext cx="812800" cy="812800"/>
          </a:xfrm>
          <a:prstGeom prst="rect">
            <a:avLst/>
          </a:prstGeom>
        </p:spPr>
      </p:pic>
    </p:spTree>
    <p:extLst>
      <p:ext uri="{BB962C8B-B14F-4D97-AF65-F5344CB8AC3E}">
        <p14:creationId xmlns:p14="http://schemas.microsoft.com/office/powerpoint/2010/main" val="1761625725"/>
      </p:ext>
    </p:extLst>
  </p:cSld>
  <p:clrMapOvr>
    <a:masterClrMapping/>
  </p:clrMapOvr>
  <mc:AlternateContent xmlns:mc="http://schemas.openxmlformats.org/markup-compatibility/2006" xmlns:p14="http://schemas.microsoft.com/office/powerpoint/2010/main">
    <mc:Choice Requires="p14">
      <p:transition spd="slow" p14:dur="2000" advClick="0" advTm="430"/>
    </mc:Choice>
    <mc:Fallback xmlns="">
      <p:transition spd="slow" advClick="0" advTm="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p:txBody>
          <a:bodyPr/>
          <a:lstStyle/>
          <a:p>
            <a:pPr lvl="0"/>
            <a:r>
              <a:rPr lang="en-CA" b="0" i="0" dirty="0"/>
              <a:t>The Family Responsibility Office (FRO) does not garnish the income of payors age &lt;65 receiving social assistance</a:t>
            </a:r>
          </a:p>
          <a:p>
            <a:pPr lvl="0"/>
            <a:r>
              <a:rPr lang="en-CA" b="0" i="0" dirty="0"/>
              <a:t>Starting at the age of 65, however, the FRO communicates the arrears owing to Service Canada, which can garnish up to 50% of OAS/CPP</a:t>
            </a:r>
          </a:p>
          <a:p>
            <a:pPr lvl="0"/>
            <a:r>
              <a:rPr lang="en-CA" b="0" i="0" dirty="0"/>
              <a:t>This measure leads to significant difficulties for the payor</a:t>
            </a:r>
          </a:p>
          <a:p>
            <a:endParaRPr lang="en-US" dirty="0"/>
          </a:p>
        </p:txBody>
      </p:sp>
      <p:pic>
        <p:nvPicPr>
          <p:cNvPr id="4" name="Audio Recording May 3, 2021 at 08:44:53" descr="Audio Recording May 3, 2021 at 08:44:53">
            <a:hlinkClick r:id="" action="ppaction://media"/>
            <a:extLst>
              <a:ext uri="{FF2B5EF4-FFF2-40B4-BE49-F238E27FC236}">
                <a16:creationId xmlns:a16="http://schemas.microsoft.com/office/drawing/2014/main" xmlns="" id="{124C30C8-8425-564D-ACA0-B8BDEB731D5A}"/>
              </a:ext>
            </a:extLst>
          </p:cNvPr>
          <p:cNvPicPr>
            <a:picLocks noChangeAspect="1"/>
          </p:cNvPicPr>
          <p:nvPr>
            <a:audioFile r:link="rId1"/>
            <p:extLst>
              <p:ext uri="{DAA4B4D4-6D71-4841-9C94-3DE7FCFB9230}">
                <p14:media xmlns:p14="http://schemas.microsoft.com/office/powerpoint/2010/main" r:embed="rId2">
                  <p14:trim end="817.6813"/>
                </p14:media>
              </p:ext>
            </p:extLst>
          </p:nvPr>
        </p:nvPicPr>
        <p:blipFill>
          <a:blip r:embed="rId5"/>
          <a:stretch>
            <a:fillRect/>
          </a:stretch>
        </p:blipFill>
        <p:spPr>
          <a:xfrm>
            <a:off x="11195455" y="215106"/>
            <a:ext cx="812800" cy="812800"/>
          </a:xfrm>
          <a:prstGeom prst="rect">
            <a:avLst/>
          </a:prstGeom>
        </p:spPr>
      </p:pic>
    </p:spTree>
    <p:extLst>
      <p:ext uri="{BB962C8B-B14F-4D97-AF65-F5344CB8AC3E}">
        <p14:creationId xmlns:p14="http://schemas.microsoft.com/office/powerpoint/2010/main" val="1321175509"/>
      </p:ext>
    </p:extLst>
  </p:cSld>
  <p:clrMapOvr>
    <a:masterClrMapping/>
  </p:clrMapOvr>
  <mc:AlternateContent xmlns:mc="http://schemas.openxmlformats.org/markup-compatibility/2006" xmlns:p14="http://schemas.microsoft.com/office/powerpoint/2010/main">
    <mc:Choice Requires="p14">
      <p:transition spd="slow" p14:dur="2000" advClick="0" advTm="460"/>
    </mc:Choice>
    <mc:Fallback xmlns="">
      <p:transition spd="slow" advClick="0" advTm="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9840BD-12CA-0F49-9BA0-F256DAAF1A1C}"/>
              </a:ext>
            </a:extLst>
          </p:cNvPr>
          <p:cNvSpPr>
            <a:spLocks noGrp="1"/>
          </p:cNvSpPr>
          <p:nvPr>
            <p:ph type="title"/>
          </p:nvPr>
        </p:nvSpPr>
        <p:spPr/>
        <p:txBody>
          <a:bodyPr/>
          <a:lstStyle/>
          <a:p>
            <a:r>
              <a:rPr lang="en-US" dirty="0"/>
              <a:t>Background: The Governing Laws</a:t>
            </a:r>
          </a:p>
        </p:txBody>
      </p:sp>
      <p:sp>
        <p:nvSpPr>
          <p:cNvPr id="3" name="Content Placeholder 2">
            <a:extLst>
              <a:ext uri="{FF2B5EF4-FFF2-40B4-BE49-F238E27FC236}">
                <a16:creationId xmlns:a16="http://schemas.microsoft.com/office/drawing/2014/main" xmlns="" id="{EC03C878-E364-5B47-8B2B-20BC7299EE63}"/>
              </a:ext>
            </a:extLst>
          </p:cNvPr>
          <p:cNvSpPr>
            <a:spLocks noGrp="1"/>
          </p:cNvSpPr>
          <p:nvPr>
            <p:ph idx="1"/>
          </p:nvPr>
        </p:nvSpPr>
        <p:spPr/>
        <p:txBody>
          <a:bodyPr>
            <a:normAutofit fontScale="85000" lnSpcReduction="20000"/>
          </a:bodyPr>
          <a:lstStyle/>
          <a:p>
            <a:r>
              <a:rPr lang="en-CA" sz="2600" b="0" i="0" dirty="0"/>
              <a:t>The interaction of a provincial statute and a federal statute give rise to this 50% garnishment rate</a:t>
            </a:r>
          </a:p>
          <a:p>
            <a:pPr marL="0" indent="0">
              <a:buNone/>
            </a:pPr>
            <a:endParaRPr lang="en-CA" sz="2600" b="0" i="0" dirty="0"/>
          </a:p>
          <a:p>
            <a:r>
              <a:rPr lang="en-CA" sz="2600" b="0" i="0" dirty="0"/>
              <a:t>The provincial </a:t>
            </a:r>
            <a:r>
              <a:rPr lang="en-CA" sz="2600" b="0" dirty="0"/>
              <a:t>Family Responsibility and Support Arrears Enforcement Act</a:t>
            </a:r>
            <a:r>
              <a:rPr lang="en-CA" sz="2600" b="0" i="0" dirty="0"/>
              <a:t>, 1996, S.O. 1996, c. 31 [FRSAEA] sets the garnishment rate for "disability, retirement or other pension" at 50% (subject to the FRO Director’s discretion not to enforce a support order). Normally this wouldn’t include CPP or OAS (which are federal), BUT</a:t>
            </a:r>
          </a:p>
          <a:p>
            <a:pPr marL="0" indent="0">
              <a:buNone/>
            </a:pPr>
            <a:endParaRPr lang="en-CA" sz="2600" b="0" i="0" dirty="0"/>
          </a:p>
          <a:p>
            <a:r>
              <a:rPr lang="en-CA" sz="2600" b="0" i="0" dirty="0"/>
              <a:t>The federal </a:t>
            </a:r>
            <a:r>
              <a:rPr lang="en-CA" sz="2600" b="0" dirty="0"/>
              <a:t>Family Orders and Agreements Enforcement Assistance Act</a:t>
            </a:r>
            <a:r>
              <a:rPr lang="en-CA" sz="2600" b="0" i="0" dirty="0"/>
              <a:t>, R.S.C. 1985, c. 4 (2nd Supp.) [FOAEAA] and its Regulation permit garnishment of “moneys authorized to be paid by Her Majesty by or under such Acts of Parliament or provisions thereof or programs thereunder as are designated by the regulations”, including CPP and OAS funds. </a:t>
            </a:r>
          </a:p>
          <a:p>
            <a:r>
              <a:rPr lang="en-CA" sz="2600" b="0" i="0" dirty="0"/>
              <a:t>The combination of these two laws make CPP and OAS </a:t>
            </a:r>
            <a:r>
              <a:rPr lang="en-CA" sz="2600" b="0" i="0" dirty="0" err="1"/>
              <a:t>garnishable</a:t>
            </a:r>
            <a:r>
              <a:rPr lang="en-CA" sz="2600" b="0" i="0" dirty="0"/>
              <a:t>. </a:t>
            </a:r>
          </a:p>
          <a:p>
            <a:endParaRPr lang="en-US" dirty="0"/>
          </a:p>
        </p:txBody>
      </p:sp>
      <p:pic>
        <p:nvPicPr>
          <p:cNvPr id="4" name="Audio Recording May 3, 2021 at 08:51:57" descr="Audio Recording May 3, 2021 at 08:51:57">
            <a:hlinkClick r:id="" action="ppaction://media"/>
            <a:extLst>
              <a:ext uri="{FF2B5EF4-FFF2-40B4-BE49-F238E27FC236}">
                <a16:creationId xmlns:a16="http://schemas.microsoft.com/office/drawing/2014/main" xmlns="" id="{D5C295DF-B999-CD4C-8FBE-E7AA65BD6935}"/>
              </a:ext>
            </a:extLst>
          </p:cNvPr>
          <p:cNvPicPr>
            <a:picLocks noChangeAspect="1"/>
          </p:cNvPicPr>
          <p:nvPr>
            <a:audioFile r:link="rId1"/>
            <p:extLst>
              <p:ext uri="{DAA4B4D4-6D71-4841-9C94-3DE7FCFB9230}">
                <p14:media xmlns:p14="http://schemas.microsoft.com/office/powerpoint/2010/main" r:embed="rId2">
                  <p14:trim end="1268.8259"/>
                </p14:media>
              </p:ext>
            </p:extLst>
          </p:nvPr>
        </p:nvPicPr>
        <p:blipFill>
          <a:blip r:embed="rId7"/>
          <a:stretch>
            <a:fillRect/>
          </a:stretch>
        </p:blipFill>
        <p:spPr>
          <a:xfrm>
            <a:off x="11353800" y="215106"/>
            <a:ext cx="812800" cy="812800"/>
          </a:xfrm>
          <a:prstGeom prst="rect">
            <a:avLst/>
          </a:prstGeom>
        </p:spPr>
      </p:pic>
      <p:pic>
        <p:nvPicPr>
          <p:cNvPr id="5" name="Audio Recording May 9, 2021 at 20:19:10" descr="Audio Recording May 9, 2021 at 20:19:10">
            <a:hlinkClick r:id="" action="ppaction://media"/>
            <a:extLst>
              <a:ext uri="{FF2B5EF4-FFF2-40B4-BE49-F238E27FC236}">
                <a16:creationId xmlns:a16="http://schemas.microsoft.com/office/drawing/2014/main" xmlns="" id="{6B970502-DDB3-FB49-B0F7-497C44145D4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53800" y="1162843"/>
            <a:ext cx="812800" cy="812800"/>
          </a:xfrm>
          <a:prstGeom prst="rect">
            <a:avLst/>
          </a:prstGeom>
        </p:spPr>
      </p:pic>
    </p:spTree>
    <p:extLst>
      <p:ext uri="{BB962C8B-B14F-4D97-AF65-F5344CB8AC3E}">
        <p14:creationId xmlns:p14="http://schemas.microsoft.com/office/powerpoint/2010/main" val="4015221798"/>
      </p:ext>
    </p:extLst>
  </p:cSld>
  <p:clrMapOvr>
    <a:masterClrMapping/>
  </p:clrMapOvr>
  <mc:AlternateContent xmlns:mc="http://schemas.openxmlformats.org/markup-compatibility/2006" xmlns:p14="http://schemas.microsoft.com/office/powerpoint/2010/main">
    <mc:Choice Requires="p14">
      <p:transition spd="slow" p14:dur="2000" advClick="0" advTm="1050"/>
    </mc:Choice>
    <mc:Fallback xmlns="">
      <p:transition spd="slow" advClick="0" advTm="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87" fill="hold"/>
                                        <p:tgtEl>
                                          <p:spTgt spid="4"/>
                                        </p:tgtEl>
                                      </p:cBhvr>
                                    </p:cmd>
                                  </p:childTnLst>
                                </p:cTn>
                              </p:par>
                            </p:childTnLst>
                          </p:cTn>
                        </p:par>
                        <p:par>
                          <p:cTn id="7" fill="hold">
                            <p:stCondLst>
                              <p:cond delay="51787"/>
                            </p:stCondLst>
                            <p:childTnLst>
                              <p:par>
                                <p:cTn id="8" presetID="1" presetClass="mediacall" presetSubtype="0" fill="hold" nodeType="afterEffect">
                                  <p:stCondLst>
                                    <p:cond delay="0"/>
                                  </p:stCondLst>
                                  <p:childTnLst>
                                    <p:cmd type="call" cmd="playFrom(0.0)">
                                      <p:cBhvr>
                                        <p:cTn id="9" dur="10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showWhenStopped="0">
                <p:cTn id="10" fill="hold" display="0">
                  <p:stCondLst>
                    <p:cond delay="indefinite"/>
                  </p:stCondLst>
                  <p:endCondLst>
                    <p:cond evt="onStopAudio" delay="0">
                      <p:tgtEl>
                        <p:sldTgt/>
                      </p:tgtEl>
                    </p:cond>
                  </p:endCondLst>
                </p:cTn>
                <p:tgtEl>
                  <p:spTgt spid="4"/>
                </p:tgtEl>
              </p:cMediaNode>
            </p:audio>
            <p:audio>
              <p:cMediaNode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0AB12F-7F8D-B741-A028-6FB52809FD15}"/>
              </a:ext>
            </a:extLst>
          </p:cNvPr>
          <p:cNvSpPr>
            <a:spLocks noGrp="1"/>
          </p:cNvSpPr>
          <p:nvPr>
            <p:ph type="title"/>
          </p:nvPr>
        </p:nvSpPr>
        <p:spPr/>
        <p:txBody>
          <a:bodyPr/>
          <a:lstStyle/>
          <a:p>
            <a:r>
              <a:rPr lang="en-US" dirty="0"/>
              <a:t>The Rationale for the Law</a:t>
            </a:r>
          </a:p>
        </p:txBody>
      </p:sp>
      <p:sp>
        <p:nvSpPr>
          <p:cNvPr id="3" name="Content Placeholder 2">
            <a:extLst>
              <a:ext uri="{FF2B5EF4-FFF2-40B4-BE49-F238E27FC236}">
                <a16:creationId xmlns:a16="http://schemas.microsoft.com/office/drawing/2014/main" xmlns="" id="{5B24279C-2E14-3A45-AEC7-C644660B9EA1}"/>
              </a:ext>
            </a:extLst>
          </p:cNvPr>
          <p:cNvSpPr>
            <a:spLocks noGrp="1"/>
          </p:cNvSpPr>
          <p:nvPr>
            <p:ph idx="1"/>
          </p:nvPr>
        </p:nvSpPr>
        <p:spPr/>
        <p:txBody>
          <a:bodyPr/>
          <a:lstStyle/>
          <a:p>
            <a:pPr marL="0" indent="0">
              <a:buNone/>
            </a:pPr>
            <a:endParaRPr lang="en-US" b="0" i="0" dirty="0"/>
          </a:p>
          <a:p>
            <a:r>
              <a:rPr lang="en-US" b="0" i="0" dirty="0"/>
              <a:t>The vast majority of support payors are male (&gt;95%) </a:t>
            </a:r>
          </a:p>
          <a:p>
            <a:r>
              <a:rPr lang="en-US" b="0" i="0" dirty="0"/>
              <a:t>The goal of these laws has been stated to be the protection of women and children</a:t>
            </a:r>
          </a:p>
          <a:p>
            <a:r>
              <a:rPr lang="en-US" b="0" i="0" dirty="0"/>
              <a:t>Widespread notion of “deadbeat dads”</a:t>
            </a:r>
          </a:p>
          <a:p>
            <a:endParaRPr lang="en-US" b="0" i="0" dirty="0"/>
          </a:p>
        </p:txBody>
      </p:sp>
      <p:pic>
        <p:nvPicPr>
          <p:cNvPr id="4" name="Audio Recording May 3, 2021 at 08:54:06" descr="Audio Recording May 3, 2021 at 08:54:06">
            <a:hlinkClick r:id="" action="ppaction://media"/>
            <a:extLst>
              <a:ext uri="{FF2B5EF4-FFF2-40B4-BE49-F238E27FC236}">
                <a16:creationId xmlns:a16="http://schemas.microsoft.com/office/drawing/2014/main" xmlns="" id="{B87C6DA8-8340-4847-8CC5-3D5ADDE109B4}"/>
              </a:ext>
            </a:extLst>
          </p:cNvPr>
          <p:cNvPicPr>
            <a:picLocks noChangeAspect="1"/>
          </p:cNvPicPr>
          <p:nvPr>
            <a:audioFile r:link="rId1"/>
            <p:extLst>
              <p:ext uri="{DAA4B4D4-6D71-4841-9C94-3DE7FCFB9230}">
                <p14:media xmlns:p14="http://schemas.microsoft.com/office/powerpoint/2010/main" r:embed="rId2">
                  <p14:trim end="660.2597"/>
                </p14:media>
              </p:ext>
            </p:extLst>
          </p:nvPr>
        </p:nvPicPr>
        <p:blipFill>
          <a:blip r:embed="rId5"/>
          <a:stretch>
            <a:fillRect/>
          </a:stretch>
        </p:blipFill>
        <p:spPr>
          <a:xfrm>
            <a:off x="11195455" y="215106"/>
            <a:ext cx="812800" cy="812800"/>
          </a:xfrm>
          <a:prstGeom prst="rect">
            <a:avLst/>
          </a:prstGeom>
        </p:spPr>
      </p:pic>
    </p:spTree>
    <p:extLst>
      <p:ext uri="{BB962C8B-B14F-4D97-AF65-F5344CB8AC3E}">
        <p14:creationId xmlns:p14="http://schemas.microsoft.com/office/powerpoint/2010/main" val="3688693290"/>
      </p:ext>
    </p:extLst>
  </p:cSld>
  <p:clrMapOvr>
    <a:masterClrMapping/>
  </p:clrMapOvr>
  <mc:AlternateContent xmlns:mc="http://schemas.openxmlformats.org/markup-compatibility/2006" xmlns:p14="http://schemas.microsoft.com/office/powerpoint/2010/main">
    <mc:Choice Requires="p14">
      <p:transition spd="slow" p14:dur="2000" advClick="0" advTm="190"/>
    </mc:Choice>
    <mc:Fallback xmlns="">
      <p:transition spd="slow" advClick="0" advTm="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03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A8930C-5C3A-3446-8A36-555FCBD59FE7}"/>
              </a:ext>
            </a:extLst>
          </p:cNvPr>
          <p:cNvSpPr>
            <a:spLocks noGrp="1"/>
          </p:cNvSpPr>
          <p:nvPr>
            <p:ph type="title"/>
          </p:nvPr>
        </p:nvSpPr>
        <p:spPr/>
        <p:txBody>
          <a:bodyPr/>
          <a:lstStyle/>
          <a:p>
            <a:r>
              <a:rPr lang="en-US" dirty="0"/>
              <a:t>Slipping Through the Cracks</a:t>
            </a:r>
          </a:p>
        </p:txBody>
      </p:sp>
      <p:sp>
        <p:nvSpPr>
          <p:cNvPr id="3" name="Content Placeholder 2">
            <a:extLst>
              <a:ext uri="{FF2B5EF4-FFF2-40B4-BE49-F238E27FC236}">
                <a16:creationId xmlns:a16="http://schemas.microsoft.com/office/drawing/2014/main" xmlns="" id="{244B42BF-A64A-344F-968B-60C800957C82}"/>
              </a:ext>
            </a:extLst>
          </p:cNvPr>
          <p:cNvSpPr>
            <a:spLocks noGrp="1"/>
          </p:cNvSpPr>
          <p:nvPr>
            <p:ph idx="1"/>
          </p:nvPr>
        </p:nvSpPr>
        <p:spPr/>
        <p:txBody>
          <a:bodyPr/>
          <a:lstStyle/>
          <a:p>
            <a:r>
              <a:rPr lang="en-US" b="0" i="0" dirty="0"/>
              <a:t>No discussion in the legislative debates regarding fathers who may have great difficulties paying support due to disability, mental health issues, etc. </a:t>
            </a:r>
            <a:endParaRPr lang="en-US" dirty="0"/>
          </a:p>
          <a:p>
            <a:r>
              <a:rPr lang="en-US" b="0" i="0" dirty="0"/>
              <a:t>Garnishment leads to significant difficulties </a:t>
            </a:r>
          </a:p>
          <a:p>
            <a:endParaRPr lang="en-US" dirty="0"/>
          </a:p>
        </p:txBody>
      </p:sp>
      <p:pic>
        <p:nvPicPr>
          <p:cNvPr id="4" name="Audio Recording May 3, 2021 at 08:55:01" descr="Audio Recording May 3, 2021 at 08:55:01">
            <a:hlinkClick r:id="" action="ppaction://media"/>
            <a:extLst>
              <a:ext uri="{FF2B5EF4-FFF2-40B4-BE49-F238E27FC236}">
                <a16:creationId xmlns:a16="http://schemas.microsoft.com/office/drawing/2014/main" xmlns="" id="{837AEA67-C6A1-0F44-BA56-59CF9C185E36}"/>
              </a:ext>
            </a:extLst>
          </p:cNvPr>
          <p:cNvPicPr>
            <a:picLocks noChangeAspect="1"/>
          </p:cNvPicPr>
          <p:nvPr>
            <a:audioFile r:link="rId1"/>
            <p:extLst>
              <p:ext uri="{DAA4B4D4-6D71-4841-9C94-3DE7FCFB9230}">
                <p14:media xmlns:p14="http://schemas.microsoft.com/office/powerpoint/2010/main" r:embed="rId2">
                  <p14:trim st="823.2867" end="583.8004"/>
                </p14:media>
              </p:ext>
            </p:extLst>
          </p:nvPr>
        </p:nvPicPr>
        <p:blipFill>
          <a:blip r:embed="rId5"/>
          <a:stretch>
            <a:fillRect/>
          </a:stretch>
        </p:blipFill>
        <p:spPr>
          <a:xfrm>
            <a:off x="11243553" y="181059"/>
            <a:ext cx="812800" cy="812800"/>
          </a:xfrm>
          <a:prstGeom prst="rect">
            <a:avLst/>
          </a:prstGeom>
        </p:spPr>
      </p:pic>
    </p:spTree>
    <p:extLst>
      <p:ext uri="{BB962C8B-B14F-4D97-AF65-F5344CB8AC3E}">
        <p14:creationId xmlns:p14="http://schemas.microsoft.com/office/powerpoint/2010/main" val="383464396"/>
      </p:ext>
    </p:extLst>
  </p:cSld>
  <p:clrMapOvr>
    <a:masterClrMapping/>
  </p:clrMapOvr>
  <mc:AlternateContent xmlns:mc="http://schemas.openxmlformats.org/markup-compatibility/2006" xmlns:p14="http://schemas.microsoft.com/office/powerpoint/2010/main">
    <mc:Choice Requires="p14">
      <p:transition spd="slow" p14:dur="2000" advClick="0" advTm="230"/>
    </mc:Choice>
    <mc:Fallback xmlns="">
      <p:transition spd="slow" advClick="0" advTm="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03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Health Justice Program">
  <a:themeElements>
    <a:clrScheme name="Health Justice Program">
      <a:dk1>
        <a:srgbClr val="000000"/>
      </a:dk1>
      <a:lt1>
        <a:srgbClr val="FFFFFF"/>
      </a:lt1>
      <a:dk2>
        <a:srgbClr val="19A5E1"/>
      </a:dk2>
      <a:lt2>
        <a:srgbClr val="FFFFFF"/>
      </a:lt2>
      <a:accent1>
        <a:srgbClr val="3269B4"/>
      </a:accent1>
      <a:accent2>
        <a:srgbClr val="EF3A4E"/>
      </a:accent2>
      <a:accent3>
        <a:srgbClr val="5A5A5A"/>
      </a:accent3>
      <a:accent4>
        <a:srgbClr val="F9ED32"/>
      </a:accent4>
      <a:accent5>
        <a:srgbClr val="002F86"/>
      </a:accent5>
      <a:accent6>
        <a:srgbClr val="53C8E7"/>
      </a:accent6>
      <a:hlink>
        <a:srgbClr val="ED145C"/>
      </a:hlink>
      <a:folHlink>
        <a:srgbClr val="0061A7"/>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1779</TotalTime>
  <Words>3780</Words>
  <Application>Microsoft Office PowerPoint</Application>
  <PresentationFormat>Widescreen</PresentationFormat>
  <Paragraphs>268</Paragraphs>
  <Slides>25</Slides>
  <Notes>23</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Century Schoolbook</vt:lpstr>
      <vt:lpstr>Times New Roman</vt:lpstr>
      <vt:lpstr>Wingdings</vt:lpstr>
      <vt:lpstr>Health Justice Program</vt:lpstr>
      <vt:lpstr>Supporting Clients Who Owe Child Support</vt:lpstr>
      <vt:lpstr>PowerPoint Presentation</vt:lpstr>
      <vt:lpstr>Supporting Senior Child Support Payors</vt:lpstr>
      <vt:lpstr>The Issue</vt:lpstr>
      <vt:lpstr>General Profile of Clients</vt:lpstr>
      <vt:lpstr>The Problem</vt:lpstr>
      <vt:lpstr>Background: The Governing Laws</vt:lpstr>
      <vt:lpstr>The Rationale for the Law</vt:lpstr>
      <vt:lpstr>Slipping Through the Cracks</vt:lpstr>
      <vt:lpstr>Case Study: Jim</vt:lpstr>
      <vt:lpstr>What Can Payors Do?</vt:lpstr>
      <vt:lpstr>Application to Discontinue Enforcement of Ongoing Support</vt:lpstr>
      <vt:lpstr>PowerPoint Presentation</vt:lpstr>
      <vt:lpstr>The Application to Discontinue Ongoing Support - Issues</vt:lpstr>
      <vt:lpstr>The Motion to Change the Earlier Court Order </vt:lpstr>
      <vt:lpstr>The Motion to Change - Issues </vt:lpstr>
      <vt:lpstr>What Can Service Providers Do?</vt:lpstr>
      <vt:lpstr>1. Issue-spotting</vt:lpstr>
      <vt:lpstr>2. Referrals and Resources</vt:lpstr>
      <vt:lpstr>3. Collecting the right documents</vt:lpstr>
      <vt:lpstr>Obtaining the Court Order &amp; Statement of Arrears from the FRO</vt:lpstr>
      <vt:lpstr>Medical Reports</vt:lpstr>
      <vt:lpstr>Tax Files</vt:lpstr>
      <vt:lpstr>Conclusion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Duong</dc:creator>
  <cp:lastModifiedBy>Jennifer Stone</cp:lastModifiedBy>
  <cp:revision>57</cp:revision>
  <dcterms:created xsi:type="dcterms:W3CDTF">2019-01-02T22:12:29Z</dcterms:created>
  <dcterms:modified xsi:type="dcterms:W3CDTF">2021-05-25T15:55:24Z</dcterms:modified>
</cp:coreProperties>
</file>